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  <p:sldMasterId id="2147483762" r:id="rId2"/>
  </p:sldMasterIdLst>
  <p:notesMasterIdLst>
    <p:notesMasterId r:id="rId22"/>
  </p:notesMasterIdLst>
  <p:sldIdLst>
    <p:sldId id="365" r:id="rId3"/>
    <p:sldId id="256" r:id="rId4"/>
    <p:sldId id="257" r:id="rId5"/>
    <p:sldId id="366" r:id="rId6"/>
    <p:sldId id="260" r:id="rId7"/>
    <p:sldId id="342" r:id="rId8"/>
    <p:sldId id="361" r:id="rId9"/>
    <p:sldId id="360" r:id="rId10"/>
    <p:sldId id="266" r:id="rId11"/>
    <p:sldId id="363" r:id="rId12"/>
    <p:sldId id="353" r:id="rId13"/>
    <p:sldId id="341" r:id="rId14"/>
    <p:sldId id="354" r:id="rId15"/>
    <p:sldId id="348" r:id="rId16"/>
    <p:sldId id="355" r:id="rId17"/>
    <p:sldId id="356" r:id="rId18"/>
    <p:sldId id="345" r:id="rId19"/>
    <p:sldId id="364" r:id="rId20"/>
    <p:sldId id="358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FF"/>
    <a:srgbClr val="0000CC"/>
    <a:srgbClr val="9933FF"/>
    <a:srgbClr val="FF0066"/>
    <a:srgbClr val="D60093"/>
    <a:srgbClr val="663300"/>
    <a:srgbClr val="009900"/>
    <a:srgbClr val="FFFF66"/>
    <a:srgbClr val="FF9900"/>
    <a:srgbClr val="FFF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5274" autoAdjust="0"/>
  </p:normalViewPr>
  <p:slideViewPr>
    <p:cSldViewPr>
      <p:cViewPr varScale="1">
        <p:scale>
          <a:sx n="65" d="100"/>
          <a:sy n="65" d="100"/>
        </p:scale>
        <p:origin x="768" y="7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1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62E0660-D866-4DF2-A786-EF1881705A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646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F241D98-CF80-46FE-BBF3-57201F8BA8CA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/>
              <a:t>1990 </a:t>
            </a:r>
            <a:r>
              <a:rPr lang="ru-RU" altLang="ru-RU"/>
              <a:t>год образования кафедры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50DD87-E050-406B-87C6-22A91D5E9039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42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50DD87-E050-406B-87C6-22A91D5E9039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 w 21600"/>
                <a:gd name="T1" fmla="*/ 0 h 21231"/>
                <a:gd name="T2" fmla="*/ 6 w 21600"/>
                <a:gd name="T3" fmla="*/ 2 h 21231"/>
                <a:gd name="T4" fmla="*/ 0 w 21600"/>
                <a:gd name="T5" fmla="*/ 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</p:grpSp>
      <p:sp>
        <p:nvSpPr>
          <p:cNvPr id="3686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9790-570E-4D61-B616-EC85EC6BFD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70452"/>
      </p:ext>
    </p:extLst>
  </p:cSld>
  <p:clrMapOvr>
    <a:masterClrMapping/>
  </p:clrMapOvr>
  <p:transition spd="med" advClick="0" advTm="5000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2C532-E955-409E-8067-F92832C3B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035502"/>
      </p:ext>
    </p:extLst>
  </p:cSld>
  <p:clrMapOvr>
    <a:masterClrMapping/>
  </p:clrMapOvr>
  <p:transition spd="med" advClick="0" advTm="5000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8D8AA-DB97-43F7-9AD0-1DC0AC6574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920481"/>
      </p:ext>
    </p:extLst>
  </p:cSld>
  <p:clrMapOvr>
    <a:masterClrMapping/>
  </p:clrMapOvr>
  <p:transition spd="med" advClick="0" advTm="5000"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195DE-D7E0-4BA5-AF26-567E387A18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189354"/>
      </p:ext>
    </p:extLst>
  </p:cSld>
  <p:clrMapOvr>
    <a:masterClrMapping/>
  </p:clrMapOvr>
  <p:transition spd="med" advClick="0" advTm="5000"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Group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13.05.2023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id="38" name="Picture 38"/>
          <p:cNvPicPr/>
          <p:nvPr/>
        </p:nvPicPr>
        <p:blipFill>
          <a:blip r:embed="rId2"/>
          <a:stretch/>
        </p:blipFill>
        <p:spPr>
          <a:xfrm>
            <a:off x="8975570" y="493876"/>
            <a:ext cx="1442685" cy="283736"/>
          </a:xfrm>
          <a:prstGeom prst="rect">
            <a:avLst/>
          </a:prstGeom>
        </p:spPr>
      </p:pic>
      <p:pic>
        <p:nvPicPr>
          <p:cNvPr id="40" name="Picture 40"/>
          <p:cNvPicPr/>
          <p:nvPr/>
        </p:nvPicPr>
        <p:blipFill>
          <a:blip r:embed="rId3"/>
          <a:srcRect l="10713" t="25386" r="10600" b="24799"/>
          <a:stretch/>
        </p:blipFill>
        <p:spPr>
          <a:xfrm>
            <a:off x="10847290" y="455081"/>
            <a:ext cx="1223816" cy="361328"/>
          </a:xfrm>
          <a:prstGeom prst="rect">
            <a:avLst/>
          </a:prstGeom>
        </p:spPr>
      </p:pic>
      <p:pic>
        <p:nvPicPr>
          <p:cNvPr id="42" name="Picture 42"/>
          <p:cNvPicPr/>
          <p:nvPr/>
        </p:nvPicPr>
        <p:blipFill>
          <a:blip r:embed="rId4"/>
          <a:stretch/>
        </p:blipFill>
        <p:spPr>
          <a:xfrm>
            <a:off x="192881" y="0"/>
            <a:ext cx="4175377" cy="9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53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Заголовок и объект">
    <p:spTree>
      <p:nvGrpSpPr>
        <p:cNvPr id="1" name="Group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13.05.2023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id="74" name="Picture 74"/>
          <p:cNvPicPr/>
          <p:nvPr/>
        </p:nvPicPr>
        <p:blipFill>
          <a:blip r:embed="rId2"/>
          <a:stretch/>
        </p:blipFill>
        <p:spPr>
          <a:xfrm>
            <a:off x="120891" y="117399"/>
            <a:ext cx="2784495" cy="6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52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4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3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C7088-12F5-4FE9-9288-B7415D62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C22D9-7F07-4E51-A247-F1DDC6B007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46BFC-C2A0-482D-8E6A-C6989FA1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208AEB-5BFD-4A76-8B68-0FD14159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D2F57-0C15-4067-975F-9030CAF617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0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3C969-C8D7-4157-BF0C-2C0786F5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5C40-9A75-4A32-960E-F79F8B1DF2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8AA50-6481-4C29-BD90-179D891F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4958F-271D-4C95-BA0F-B95DB941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DD07-F3A8-4E69-B922-8443AEF7C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49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746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874">
                <a:solidFill>
                  <a:schemeClr val="tx1">
                    <a:tint val="75000"/>
                  </a:schemeClr>
                </a:solidFill>
              </a:defRPr>
            </a:lvl1pPr>
            <a:lvl2pPr marL="424721" indent="0">
              <a:buNone/>
              <a:defRPr sz="1711">
                <a:solidFill>
                  <a:schemeClr val="tx1">
                    <a:tint val="75000"/>
                  </a:schemeClr>
                </a:solidFill>
              </a:defRPr>
            </a:lvl2pPr>
            <a:lvl3pPr marL="849441" indent="0">
              <a:buNone/>
              <a:defRPr sz="1466">
                <a:solidFill>
                  <a:schemeClr val="tx1">
                    <a:tint val="75000"/>
                  </a:schemeClr>
                </a:solidFill>
              </a:defRPr>
            </a:lvl3pPr>
            <a:lvl4pPr marL="1274161" indent="0">
              <a:buNone/>
              <a:defRPr sz="1303">
                <a:solidFill>
                  <a:schemeClr val="tx1">
                    <a:tint val="75000"/>
                  </a:schemeClr>
                </a:solidFill>
              </a:defRPr>
            </a:lvl4pPr>
            <a:lvl5pPr marL="1698881" indent="0">
              <a:buNone/>
              <a:defRPr sz="1303">
                <a:solidFill>
                  <a:schemeClr val="tx1">
                    <a:tint val="75000"/>
                  </a:schemeClr>
                </a:solidFill>
              </a:defRPr>
            </a:lvl5pPr>
            <a:lvl6pPr marL="2123602" indent="0">
              <a:buNone/>
              <a:defRPr sz="1303">
                <a:solidFill>
                  <a:schemeClr val="tx1">
                    <a:tint val="75000"/>
                  </a:schemeClr>
                </a:solidFill>
              </a:defRPr>
            </a:lvl6pPr>
            <a:lvl7pPr marL="2548322" indent="0">
              <a:buNone/>
              <a:defRPr sz="1303">
                <a:solidFill>
                  <a:schemeClr val="tx1">
                    <a:tint val="75000"/>
                  </a:schemeClr>
                </a:solidFill>
              </a:defRPr>
            </a:lvl7pPr>
            <a:lvl8pPr marL="2973042" indent="0">
              <a:buNone/>
              <a:defRPr sz="1303">
                <a:solidFill>
                  <a:schemeClr val="tx1">
                    <a:tint val="75000"/>
                  </a:schemeClr>
                </a:solidFill>
              </a:defRPr>
            </a:lvl8pPr>
            <a:lvl9pPr marL="3397763" indent="0">
              <a:buNone/>
              <a:defRPr sz="13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874FD-CCEC-4852-8E51-FEBA7064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13CC-1EF4-4AF2-BC6E-17D9E042F0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2D3937-F7F2-47C6-B7F8-11494B8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3CB61-602C-48F9-A4D2-943DA3B1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404C-7BFE-4677-901B-31DF7E6010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5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6"/>
            </a:lvl1pPr>
            <a:lvl2pPr>
              <a:defRPr sz="2199"/>
            </a:lvl2pPr>
            <a:lvl3pPr>
              <a:defRPr sz="1874"/>
            </a:lvl3pPr>
            <a:lvl4pPr>
              <a:defRPr sz="1711"/>
            </a:lvl4pPr>
            <a:lvl5pPr>
              <a:defRPr sz="1711"/>
            </a:lvl5pPr>
            <a:lvl6pPr>
              <a:defRPr sz="1711"/>
            </a:lvl6pPr>
            <a:lvl7pPr>
              <a:defRPr sz="1711"/>
            </a:lvl7pPr>
            <a:lvl8pPr>
              <a:defRPr sz="1711"/>
            </a:lvl8pPr>
            <a:lvl9pPr>
              <a:defRPr sz="171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6"/>
            </a:lvl1pPr>
            <a:lvl2pPr>
              <a:defRPr sz="2199"/>
            </a:lvl2pPr>
            <a:lvl3pPr>
              <a:defRPr sz="1874"/>
            </a:lvl3pPr>
            <a:lvl4pPr>
              <a:defRPr sz="1711"/>
            </a:lvl4pPr>
            <a:lvl5pPr>
              <a:defRPr sz="1711"/>
            </a:lvl5pPr>
            <a:lvl6pPr>
              <a:defRPr sz="1711"/>
            </a:lvl6pPr>
            <a:lvl7pPr>
              <a:defRPr sz="1711"/>
            </a:lvl7pPr>
            <a:lvl8pPr>
              <a:defRPr sz="1711"/>
            </a:lvl8pPr>
            <a:lvl9pPr>
              <a:defRPr sz="171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9DC13FB-B702-4A87-97A4-74EFFC8A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FD66-4F9A-42BF-AEF8-E7DB04B3A6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927A525-2FE7-4625-A773-90B08FE1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8966ADC-DDB7-4E1D-B54C-ADD7B37C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24ED-A74F-4BFC-92F5-B63C4BA228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51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199" b="1"/>
            </a:lvl1pPr>
            <a:lvl2pPr marL="424721" indent="0">
              <a:buNone/>
              <a:defRPr sz="1874" b="1"/>
            </a:lvl2pPr>
            <a:lvl3pPr marL="849441" indent="0">
              <a:buNone/>
              <a:defRPr sz="1711" b="1"/>
            </a:lvl3pPr>
            <a:lvl4pPr marL="1274161" indent="0">
              <a:buNone/>
              <a:defRPr sz="1466" b="1"/>
            </a:lvl4pPr>
            <a:lvl5pPr marL="1698881" indent="0">
              <a:buNone/>
              <a:defRPr sz="1466" b="1"/>
            </a:lvl5pPr>
            <a:lvl6pPr marL="2123602" indent="0">
              <a:buNone/>
              <a:defRPr sz="1466" b="1"/>
            </a:lvl6pPr>
            <a:lvl7pPr marL="2548322" indent="0">
              <a:buNone/>
              <a:defRPr sz="1466" b="1"/>
            </a:lvl7pPr>
            <a:lvl8pPr marL="2973042" indent="0">
              <a:buNone/>
              <a:defRPr sz="1466" b="1"/>
            </a:lvl8pPr>
            <a:lvl9pPr marL="3397763" indent="0">
              <a:buNone/>
              <a:defRPr sz="146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7" cy="3951288"/>
          </a:xfrm>
        </p:spPr>
        <p:txBody>
          <a:bodyPr/>
          <a:lstStyle>
            <a:lvl1pPr>
              <a:defRPr sz="2199"/>
            </a:lvl1pPr>
            <a:lvl2pPr>
              <a:defRPr sz="1874"/>
            </a:lvl2pPr>
            <a:lvl3pPr>
              <a:defRPr sz="1711"/>
            </a:lvl3pPr>
            <a:lvl4pPr>
              <a:defRPr sz="1466"/>
            </a:lvl4pPr>
            <a:lvl5pPr>
              <a:defRPr sz="1466"/>
            </a:lvl5pPr>
            <a:lvl6pPr>
              <a:defRPr sz="1466"/>
            </a:lvl6pPr>
            <a:lvl7pPr>
              <a:defRPr sz="1466"/>
            </a:lvl7pPr>
            <a:lvl8pPr>
              <a:defRPr sz="1466"/>
            </a:lvl8pPr>
            <a:lvl9pPr>
              <a:defRPr sz="146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4" cy="639762"/>
          </a:xfrm>
        </p:spPr>
        <p:txBody>
          <a:bodyPr anchor="b"/>
          <a:lstStyle>
            <a:lvl1pPr marL="0" indent="0">
              <a:buNone/>
              <a:defRPr sz="2199" b="1"/>
            </a:lvl1pPr>
            <a:lvl2pPr marL="424721" indent="0">
              <a:buNone/>
              <a:defRPr sz="1874" b="1"/>
            </a:lvl2pPr>
            <a:lvl3pPr marL="849441" indent="0">
              <a:buNone/>
              <a:defRPr sz="1711" b="1"/>
            </a:lvl3pPr>
            <a:lvl4pPr marL="1274161" indent="0">
              <a:buNone/>
              <a:defRPr sz="1466" b="1"/>
            </a:lvl4pPr>
            <a:lvl5pPr marL="1698881" indent="0">
              <a:buNone/>
              <a:defRPr sz="1466" b="1"/>
            </a:lvl5pPr>
            <a:lvl6pPr marL="2123602" indent="0">
              <a:buNone/>
              <a:defRPr sz="1466" b="1"/>
            </a:lvl6pPr>
            <a:lvl7pPr marL="2548322" indent="0">
              <a:buNone/>
              <a:defRPr sz="1466" b="1"/>
            </a:lvl7pPr>
            <a:lvl8pPr marL="2973042" indent="0">
              <a:buNone/>
              <a:defRPr sz="1466" b="1"/>
            </a:lvl8pPr>
            <a:lvl9pPr marL="3397763" indent="0">
              <a:buNone/>
              <a:defRPr sz="146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4" cy="3951288"/>
          </a:xfrm>
        </p:spPr>
        <p:txBody>
          <a:bodyPr/>
          <a:lstStyle>
            <a:lvl1pPr>
              <a:defRPr sz="2199"/>
            </a:lvl1pPr>
            <a:lvl2pPr>
              <a:defRPr sz="1874"/>
            </a:lvl2pPr>
            <a:lvl3pPr>
              <a:defRPr sz="1711"/>
            </a:lvl3pPr>
            <a:lvl4pPr>
              <a:defRPr sz="1466"/>
            </a:lvl4pPr>
            <a:lvl5pPr>
              <a:defRPr sz="1466"/>
            </a:lvl5pPr>
            <a:lvl6pPr>
              <a:defRPr sz="1466"/>
            </a:lvl6pPr>
            <a:lvl7pPr>
              <a:defRPr sz="1466"/>
            </a:lvl7pPr>
            <a:lvl8pPr>
              <a:defRPr sz="1466"/>
            </a:lvl8pPr>
            <a:lvl9pPr>
              <a:defRPr sz="146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68FA4B4-0473-49AA-A98C-D6F181E9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DC3A-A485-45D5-B031-D3A77A7EBE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2D7BC6A-C20C-4E30-9330-4749FEFB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438F8C2-7F0E-4145-857D-F2BDD790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4502D-A141-4E20-954E-3319CD3E8A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3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55F2F-F0C4-4F5E-A26A-350C76EF29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5895081"/>
      </p:ext>
    </p:extLst>
  </p:cSld>
  <p:clrMapOvr>
    <a:masterClrMapping/>
  </p:clrMapOvr>
  <p:transition spd="med" advClick="0" advTm="5000">
    <p:pull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D094EB6-193F-4041-9A17-A7774B26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28F5-FFEF-4D8F-97EB-6FC906D4F3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C5CD102-C7E6-4F91-933C-2C061B9E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D2B2367-6AB5-49A7-8786-E87D4D6C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43379-FC9E-43FA-9C97-9A1E9F3301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3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19819CA-3A64-4FFD-86CE-57C85335E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B812-EA6F-452D-A4A1-C866052DC7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54A1AC8-ED4F-43BB-B4F2-1CA309024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C8108D8-2BF1-46AB-92F5-B8F40F42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178DC-C52E-42E4-B1BC-7A121B02BA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35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87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014"/>
            </a:lvl1pPr>
            <a:lvl2pPr>
              <a:defRPr sz="2606"/>
            </a:lvl2pPr>
            <a:lvl3pPr>
              <a:defRPr sz="2199"/>
            </a:lvl3pPr>
            <a:lvl4pPr>
              <a:defRPr sz="1874"/>
            </a:lvl4pPr>
            <a:lvl5pPr>
              <a:defRPr sz="1874"/>
            </a:lvl5pPr>
            <a:lvl6pPr>
              <a:defRPr sz="1874"/>
            </a:lvl6pPr>
            <a:lvl7pPr>
              <a:defRPr sz="1874"/>
            </a:lvl7pPr>
            <a:lvl8pPr>
              <a:defRPr sz="1874"/>
            </a:lvl8pPr>
            <a:lvl9pPr>
              <a:defRPr sz="187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303"/>
            </a:lvl1pPr>
            <a:lvl2pPr marL="424721" indent="0">
              <a:buNone/>
              <a:defRPr sz="1140"/>
            </a:lvl2pPr>
            <a:lvl3pPr marL="849441" indent="0">
              <a:buNone/>
              <a:defRPr sz="896"/>
            </a:lvl3pPr>
            <a:lvl4pPr marL="1274161" indent="0">
              <a:buNone/>
              <a:defRPr sz="814"/>
            </a:lvl4pPr>
            <a:lvl5pPr marL="1698881" indent="0">
              <a:buNone/>
              <a:defRPr sz="814"/>
            </a:lvl5pPr>
            <a:lvl6pPr marL="2123602" indent="0">
              <a:buNone/>
              <a:defRPr sz="814"/>
            </a:lvl6pPr>
            <a:lvl7pPr marL="2548322" indent="0">
              <a:buNone/>
              <a:defRPr sz="814"/>
            </a:lvl7pPr>
            <a:lvl8pPr marL="2973042" indent="0">
              <a:buNone/>
              <a:defRPr sz="814"/>
            </a:lvl8pPr>
            <a:lvl9pPr marL="3397763" indent="0">
              <a:buNone/>
              <a:defRPr sz="81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AD3798E-C7F3-4859-BF1E-5FF76549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95F4-972C-4E11-8AEA-7DB45B79DE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C22BC85-1017-4DFB-848B-BE79F110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9FEFE07-9E18-4676-8777-4610D705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8DB9-94AD-444C-A3C9-19D14D18EC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87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87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14"/>
            </a:lvl1pPr>
            <a:lvl2pPr marL="424721" indent="0">
              <a:buNone/>
              <a:defRPr sz="2606"/>
            </a:lvl2pPr>
            <a:lvl3pPr marL="849441" indent="0">
              <a:buNone/>
              <a:defRPr sz="2199"/>
            </a:lvl3pPr>
            <a:lvl4pPr marL="1274161" indent="0">
              <a:buNone/>
              <a:defRPr sz="1874"/>
            </a:lvl4pPr>
            <a:lvl5pPr marL="1698881" indent="0">
              <a:buNone/>
              <a:defRPr sz="1874"/>
            </a:lvl5pPr>
            <a:lvl6pPr marL="2123602" indent="0">
              <a:buNone/>
              <a:defRPr sz="1874"/>
            </a:lvl6pPr>
            <a:lvl7pPr marL="2548322" indent="0">
              <a:buNone/>
              <a:defRPr sz="1874"/>
            </a:lvl7pPr>
            <a:lvl8pPr marL="2973042" indent="0">
              <a:buNone/>
              <a:defRPr sz="1874"/>
            </a:lvl8pPr>
            <a:lvl9pPr marL="3397763" indent="0">
              <a:buNone/>
              <a:defRPr sz="187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303"/>
            </a:lvl1pPr>
            <a:lvl2pPr marL="424721" indent="0">
              <a:buNone/>
              <a:defRPr sz="1140"/>
            </a:lvl2pPr>
            <a:lvl3pPr marL="849441" indent="0">
              <a:buNone/>
              <a:defRPr sz="896"/>
            </a:lvl3pPr>
            <a:lvl4pPr marL="1274161" indent="0">
              <a:buNone/>
              <a:defRPr sz="814"/>
            </a:lvl4pPr>
            <a:lvl5pPr marL="1698881" indent="0">
              <a:buNone/>
              <a:defRPr sz="814"/>
            </a:lvl5pPr>
            <a:lvl6pPr marL="2123602" indent="0">
              <a:buNone/>
              <a:defRPr sz="814"/>
            </a:lvl6pPr>
            <a:lvl7pPr marL="2548322" indent="0">
              <a:buNone/>
              <a:defRPr sz="814"/>
            </a:lvl7pPr>
            <a:lvl8pPr marL="2973042" indent="0">
              <a:buNone/>
              <a:defRPr sz="814"/>
            </a:lvl8pPr>
            <a:lvl9pPr marL="3397763" indent="0">
              <a:buNone/>
              <a:defRPr sz="81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CE0EBD1-6984-4A69-A691-B90418A4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6F41B-9DC6-47C5-8480-02E68FED57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8E30B4B-74AC-4991-815B-0C60D5FD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8BF29F-FBCC-426B-90AB-C38E15EE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6194-AD9E-445F-8CF2-8501DDE8E8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86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4D1D62-9843-4895-81CC-3FB164AB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AECB-C9E7-4F1B-8CB7-8A22940973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65D872-3EFE-496A-953C-99926AE7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FD2E7E-570F-47F4-BEC7-1715949F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A71B-6B0A-4F89-8C7D-B8D35275A9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43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B44C6-0D05-43E3-9F24-EB972489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5BC18-2E56-41D4-9288-6E18C9ED21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5EA2C-18F3-41B3-87F4-CEA493B6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F06C87-736D-4AAB-839B-52F0A4B0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B749-767A-41AA-846B-D7E82421B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0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8D57-7E6E-437E-A15D-F9E715A537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844138"/>
      </p:ext>
    </p:extLst>
  </p:cSld>
  <p:clrMapOvr>
    <a:masterClrMapping/>
  </p:clrMapOvr>
  <p:transition spd="med" advClick="0" advTm="5000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E04C-032A-4A3A-96EA-2D3B8EDA5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6084932"/>
      </p:ext>
    </p:extLst>
  </p:cSld>
  <p:clrMapOvr>
    <a:masterClrMapping/>
  </p:clrMapOvr>
  <p:transition spd="med" advClick="0" advTm="5000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B6E30-2802-4146-93F4-45500FCDE5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8581891"/>
      </p:ext>
    </p:extLst>
  </p:cSld>
  <p:clrMapOvr>
    <a:masterClrMapping/>
  </p:clrMapOvr>
  <p:transition spd="med" advClick="0" advTm="5000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3A9C6-237F-4667-9F5E-1E25D60CB7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536929"/>
      </p:ext>
    </p:extLst>
  </p:cSld>
  <p:clrMapOvr>
    <a:masterClrMapping/>
  </p:clrMapOvr>
  <p:transition spd="med" advClick="0" advTm="5000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C3AF-4E50-4618-AB1A-8CE2EBA2E6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3907036"/>
      </p:ext>
    </p:extLst>
  </p:cSld>
  <p:clrMapOvr>
    <a:masterClrMapping/>
  </p:clrMapOvr>
  <p:transition spd="med" advClick="0" advTm="5000">
    <p:pull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D3B29-3AFF-414D-B83B-CA31A1CEDE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455381"/>
      </p:ext>
    </p:extLst>
  </p:cSld>
  <p:clrMapOvr>
    <a:masterClrMapping/>
  </p:clrMapOvr>
  <p:transition spd="med" advClick="0" advTm="5000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1D41B-12D8-4435-9F6E-4D492EDECA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899951"/>
      </p:ext>
    </p:extLst>
  </p:cSld>
  <p:clrMapOvr>
    <a:masterClrMapping/>
  </p:clrMapOvr>
  <p:transition spd="med" advClick="0" advTm="5000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3584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9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</p:grp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A98673-F89E-42A1-8704-0725FADF61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74" r:id="rId13"/>
    <p:sldLayoutId id="2147483775" r:id="rId14"/>
  </p:sldLayoutIdLst>
  <p:transition spd="med" advClick="0" advTm="5000">
    <p:pull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4C633BC8-F637-40A1-B208-75B34B66E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FDECF226-A63C-4B10-80ED-2B0C3FFCB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963" y="1599673"/>
            <a:ext cx="10972076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5B5EA-9788-42BF-A1DF-DBD3398D9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964" y="6356936"/>
            <a:ext cx="2845283" cy="364281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849441" eaLnBrk="1" fontAlgn="auto" hangingPunct="1">
              <a:spcBef>
                <a:spcPts val="0"/>
              </a:spcBef>
              <a:spcAft>
                <a:spcPts val="0"/>
              </a:spcAft>
              <a:defRPr sz="114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FD5690-5685-4808-865E-70441AA30A93}" type="datetime1">
              <a:rPr lang="ru-RU" b="0" smtClean="0">
                <a:solidFill>
                  <a:prstClr val="black">
                    <a:tint val="75000"/>
                  </a:prstClr>
                </a:solidFill>
              </a:rPr>
              <a:t>26.04.2024</a:t>
            </a:fld>
            <a:endParaRPr lang="ru-RU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CFB7AC-789E-4E7F-9C3A-52D700386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8" y="6356936"/>
            <a:ext cx="3862489" cy="364281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849441" eaLnBrk="1" fontAlgn="auto" hangingPunct="1">
              <a:spcBef>
                <a:spcPts val="0"/>
              </a:spcBef>
              <a:spcAft>
                <a:spcPts val="0"/>
              </a:spcAft>
              <a:defRPr sz="114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C87864-0F35-4A83-9853-15242B601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756" y="6356936"/>
            <a:ext cx="2845283" cy="364281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849441" eaLnBrk="1" fontAlgn="auto" hangingPunct="1">
              <a:spcBef>
                <a:spcPts val="0"/>
              </a:spcBef>
              <a:spcAft>
                <a:spcPts val="0"/>
              </a:spcAft>
              <a:defRPr sz="114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F18D35-282C-40C4-ADA0-69BEBE3745EC}" type="slidenum">
              <a:rPr lang="ru-RU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0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ctr" defTabSz="849386" rtl="0" eaLnBrk="0" fontAlgn="base" hangingPunct="0">
        <a:spcBef>
          <a:spcPct val="0"/>
        </a:spcBef>
        <a:spcAft>
          <a:spcPct val="0"/>
        </a:spcAft>
        <a:defRPr sz="407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9386" rtl="0" eaLnBrk="0" fontAlgn="base" hangingPunct="0">
        <a:spcBef>
          <a:spcPct val="0"/>
        </a:spcBef>
        <a:spcAft>
          <a:spcPct val="0"/>
        </a:spcAft>
        <a:defRPr sz="4072">
          <a:solidFill>
            <a:schemeClr val="tx1"/>
          </a:solidFill>
          <a:latin typeface="Calibri" panose="020F0502020204030204" pitchFamily="34" charset="0"/>
        </a:defRPr>
      </a:lvl2pPr>
      <a:lvl3pPr algn="ctr" defTabSz="849386" rtl="0" eaLnBrk="0" fontAlgn="base" hangingPunct="0">
        <a:spcBef>
          <a:spcPct val="0"/>
        </a:spcBef>
        <a:spcAft>
          <a:spcPct val="0"/>
        </a:spcAft>
        <a:defRPr sz="4072">
          <a:solidFill>
            <a:schemeClr val="tx1"/>
          </a:solidFill>
          <a:latin typeface="Calibri" panose="020F0502020204030204" pitchFamily="34" charset="0"/>
        </a:defRPr>
      </a:lvl3pPr>
      <a:lvl4pPr algn="ctr" defTabSz="849386" rtl="0" eaLnBrk="0" fontAlgn="base" hangingPunct="0">
        <a:spcBef>
          <a:spcPct val="0"/>
        </a:spcBef>
        <a:spcAft>
          <a:spcPct val="0"/>
        </a:spcAft>
        <a:defRPr sz="4072">
          <a:solidFill>
            <a:schemeClr val="tx1"/>
          </a:solidFill>
          <a:latin typeface="Calibri" panose="020F0502020204030204" pitchFamily="34" charset="0"/>
        </a:defRPr>
      </a:lvl4pPr>
      <a:lvl5pPr algn="ctr" defTabSz="849386" rtl="0" eaLnBrk="0" fontAlgn="base" hangingPunct="0">
        <a:spcBef>
          <a:spcPct val="0"/>
        </a:spcBef>
        <a:spcAft>
          <a:spcPct val="0"/>
        </a:spcAft>
        <a:defRPr sz="4072">
          <a:solidFill>
            <a:schemeClr val="tx1"/>
          </a:solidFill>
          <a:latin typeface="Calibri" panose="020F0502020204030204" pitchFamily="34" charset="0"/>
        </a:defRPr>
      </a:lvl5pPr>
      <a:lvl6pPr marL="372333" algn="ctr" defTabSz="849386" rtl="0" fontAlgn="base">
        <a:spcBef>
          <a:spcPct val="0"/>
        </a:spcBef>
        <a:spcAft>
          <a:spcPct val="0"/>
        </a:spcAft>
        <a:defRPr sz="4072">
          <a:solidFill>
            <a:schemeClr val="tx1"/>
          </a:solidFill>
          <a:latin typeface="Calibri" panose="020F0502020204030204" pitchFamily="34" charset="0"/>
        </a:defRPr>
      </a:lvl6pPr>
      <a:lvl7pPr marL="744666" algn="ctr" defTabSz="849386" rtl="0" fontAlgn="base">
        <a:spcBef>
          <a:spcPct val="0"/>
        </a:spcBef>
        <a:spcAft>
          <a:spcPct val="0"/>
        </a:spcAft>
        <a:defRPr sz="4072">
          <a:solidFill>
            <a:schemeClr val="tx1"/>
          </a:solidFill>
          <a:latin typeface="Calibri" panose="020F0502020204030204" pitchFamily="34" charset="0"/>
        </a:defRPr>
      </a:lvl7pPr>
      <a:lvl8pPr marL="1116999" algn="ctr" defTabSz="849386" rtl="0" fontAlgn="base">
        <a:spcBef>
          <a:spcPct val="0"/>
        </a:spcBef>
        <a:spcAft>
          <a:spcPct val="0"/>
        </a:spcAft>
        <a:defRPr sz="4072">
          <a:solidFill>
            <a:schemeClr val="tx1"/>
          </a:solidFill>
          <a:latin typeface="Calibri" panose="020F0502020204030204" pitchFamily="34" charset="0"/>
        </a:defRPr>
      </a:lvl8pPr>
      <a:lvl9pPr marL="1489333" algn="ctr" defTabSz="849386" rtl="0" fontAlgn="base">
        <a:spcBef>
          <a:spcPct val="0"/>
        </a:spcBef>
        <a:spcAft>
          <a:spcPct val="0"/>
        </a:spcAft>
        <a:defRPr sz="407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18035" indent="-318035" algn="l" defTabSz="84938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14" kern="1200">
          <a:solidFill>
            <a:schemeClr val="tx1"/>
          </a:solidFill>
          <a:latin typeface="+mn-lt"/>
          <a:ea typeface="+mn-ea"/>
          <a:cs typeface="+mn-cs"/>
        </a:defRPr>
      </a:lvl1pPr>
      <a:lvl2pPr marL="689076" indent="-265029" algn="l" defTabSz="84938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6" kern="1200">
          <a:solidFill>
            <a:schemeClr val="tx1"/>
          </a:solidFill>
          <a:latin typeface="+mn-lt"/>
          <a:ea typeface="+mn-ea"/>
          <a:cs typeface="+mn-cs"/>
        </a:defRPr>
      </a:lvl2pPr>
      <a:lvl3pPr marL="1061408" indent="-212023" algn="l" defTabSz="84938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3pPr>
      <a:lvl4pPr marL="1485455" indent="-212023" algn="l" defTabSz="84938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4" kern="1200">
          <a:solidFill>
            <a:schemeClr val="tx1"/>
          </a:solidFill>
          <a:latin typeface="+mn-lt"/>
          <a:ea typeface="+mn-ea"/>
          <a:cs typeface="+mn-cs"/>
        </a:defRPr>
      </a:lvl4pPr>
      <a:lvl5pPr marL="1910793" indent="-212023" algn="l" defTabSz="84938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74" kern="1200">
          <a:solidFill>
            <a:schemeClr val="tx1"/>
          </a:solidFill>
          <a:latin typeface="+mn-lt"/>
          <a:ea typeface="+mn-ea"/>
          <a:cs typeface="+mn-cs"/>
        </a:defRPr>
      </a:lvl5pPr>
      <a:lvl6pPr marL="2335962" indent="-212360" algn="l" defTabSz="849441" rtl="0" eaLnBrk="1" latinLnBrk="0" hangingPunct="1">
        <a:spcBef>
          <a:spcPct val="20000"/>
        </a:spcBef>
        <a:buFont typeface="Arial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6pPr>
      <a:lvl7pPr marL="2760682" indent="-212360" algn="l" defTabSz="849441" rtl="0" eaLnBrk="1" latinLnBrk="0" hangingPunct="1">
        <a:spcBef>
          <a:spcPct val="20000"/>
        </a:spcBef>
        <a:buFont typeface="Arial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7pPr>
      <a:lvl8pPr marL="3185402" indent="-212360" algn="l" defTabSz="849441" rtl="0" eaLnBrk="1" latinLnBrk="0" hangingPunct="1">
        <a:spcBef>
          <a:spcPct val="20000"/>
        </a:spcBef>
        <a:buFont typeface="Arial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8pPr>
      <a:lvl9pPr marL="3610123" indent="-212360" algn="l" defTabSz="849441" rtl="0" eaLnBrk="1" latinLnBrk="0" hangingPunct="1">
        <a:spcBef>
          <a:spcPct val="20000"/>
        </a:spcBef>
        <a:buFont typeface="Arial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944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1pPr>
      <a:lvl2pPr marL="424721" algn="l" defTabSz="84944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2pPr>
      <a:lvl3pPr marL="849441" algn="l" defTabSz="84944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3pPr>
      <a:lvl4pPr marL="1274161" algn="l" defTabSz="84944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4pPr>
      <a:lvl5pPr marL="1698881" algn="l" defTabSz="84944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5pPr>
      <a:lvl6pPr marL="2123602" algn="l" defTabSz="84944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6pPr>
      <a:lvl7pPr marL="2548322" algn="l" defTabSz="84944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7pPr>
      <a:lvl8pPr marL="2973042" algn="l" defTabSz="84944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8pPr>
      <a:lvl9pPr marL="3397763" algn="l" defTabSz="84944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jpeg"/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8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16.png"/><Relationship Id="rId4" Type="http://schemas.openxmlformats.org/officeDocument/2006/relationships/image" Target="../media/image51.pn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1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12.jpeg"/><Relationship Id="rId7" Type="http://schemas.openxmlformats.org/officeDocument/2006/relationships/image" Target="../media/image62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5.png"/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67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mailto:inf.ugatu@mail.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inf.ugatu@mail.ru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5.wmf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6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openxmlformats.org/officeDocument/2006/relationships/image" Target="../media/image20.jpeg"/><Relationship Id="rId10" Type="http://schemas.openxmlformats.org/officeDocument/2006/relationships/image" Target="../media/image23.png"/><Relationship Id="rId4" Type="http://schemas.openxmlformats.org/officeDocument/2006/relationships/image" Target="../media/image19.jpeg"/><Relationship Id="rId9" Type="http://schemas.openxmlformats.org/officeDocument/2006/relationships/image" Target="../media/image13.jpe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4841436" y="2819720"/>
            <a:ext cx="6780034" cy="2191764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9835"/>
              <a:gd name="ODFBottom" fmla="val 691326"/>
              <a:gd name="ODFWidth" fmla="val 909835"/>
              <a:gd name="ODFHeight" fmla="val 691326"/>
            </a:gdLst>
            <a:ahLst/>
            <a:cxnLst/>
            <a:rect l="OXMLTextRectL" t="OXMLTextRectT" r="OXMLTextRectR" b="OXMLTextRectB"/>
            <a:pathLst>
              <a:path w="909835" h="691326">
                <a:moveTo>
                  <a:pt x="0" y="384791"/>
                </a:moveTo>
                <a:lnTo>
                  <a:pt x="0" y="594339"/>
                </a:lnTo>
                <a:cubicBezTo>
                  <a:pt x="314" y="705292"/>
                  <a:pt x="53182" y="691972"/>
                  <a:pt x="111919" y="689590"/>
                </a:cubicBezTo>
                <a:lnTo>
                  <a:pt x="847726" y="684827"/>
                </a:lnTo>
                <a:cubicBezTo>
                  <a:pt x="914024" y="693362"/>
                  <a:pt x="907077" y="643198"/>
                  <a:pt x="907257" y="577671"/>
                </a:cubicBezTo>
                <a:cubicBezTo>
                  <a:pt x="908116" y="407015"/>
                  <a:pt x="908976" y="236358"/>
                  <a:pt x="909835" y="65702"/>
                </a:cubicBezTo>
                <a:cubicBezTo>
                  <a:pt x="909889" y="-22703"/>
                  <a:pt x="874045" y="-1169"/>
                  <a:pt x="828675" y="13314"/>
                </a:cubicBezTo>
                <a:lnTo>
                  <a:pt x="45244" y="275252"/>
                </a:lnTo>
                <a:cubicBezTo>
                  <a:pt x="-3528" y="294197"/>
                  <a:pt x="701" y="312769"/>
                  <a:pt x="0" y="384791"/>
                </a:cubicBezTo>
                <a:close/>
              </a:path>
            </a:pathLst>
          </a:custGeom>
          <a:noFill/>
          <a:ln w="12700">
            <a:solidFill>
              <a:srgbClr val="4D19CC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799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5" name="Shape 95"/>
          <p:cNvSpPr/>
          <p:nvPr/>
        </p:nvSpPr>
        <p:spPr>
          <a:xfrm rot="10800000">
            <a:off x="310598" y="1576812"/>
            <a:ext cx="9770485" cy="3297879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88231"/>
              <a:gd name="connsiteX1" fmla="*/ 0 w 909835"/>
              <a:gd name="connsiteY1" fmla="*/ 594339 h 688231"/>
              <a:gd name="connsiteX2" fmla="*/ 61184 w 909835"/>
              <a:gd name="connsiteY2" fmla="*/ 685911 h 688231"/>
              <a:gd name="connsiteX3" fmla="*/ 847726 w 909835"/>
              <a:gd name="connsiteY3" fmla="*/ 684827 h 688231"/>
              <a:gd name="connsiteX4" fmla="*/ 907257 w 909835"/>
              <a:gd name="connsiteY4" fmla="*/ 577671 h 688231"/>
              <a:gd name="connsiteX5" fmla="*/ 909835 w 909835"/>
              <a:gd name="connsiteY5" fmla="*/ 65702 h 688231"/>
              <a:gd name="connsiteX6" fmla="*/ 828675 w 909835"/>
              <a:gd name="connsiteY6" fmla="*/ 13314 h 688231"/>
              <a:gd name="connsiteX7" fmla="*/ 45244 w 909835"/>
              <a:gd name="connsiteY7" fmla="*/ 275252 h 688231"/>
              <a:gd name="connsiteX8" fmla="*/ 0 w 909835"/>
              <a:gd name="connsiteY8" fmla="*/ 384791 h 688231"/>
              <a:gd name="connsiteX0" fmla="*/ 0 w 909835"/>
              <a:gd name="connsiteY0" fmla="*/ 384791 h 685911"/>
              <a:gd name="connsiteX1" fmla="*/ 0 w 909835"/>
              <a:gd name="connsiteY1" fmla="*/ 594339 h 685911"/>
              <a:gd name="connsiteX2" fmla="*/ 61184 w 909835"/>
              <a:gd name="connsiteY2" fmla="*/ 685911 h 685911"/>
              <a:gd name="connsiteX3" fmla="*/ 847726 w 909835"/>
              <a:gd name="connsiteY3" fmla="*/ 684827 h 685911"/>
              <a:gd name="connsiteX4" fmla="*/ 907257 w 909835"/>
              <a:gd name="connsiteY4" fmla="*/ 577671 h 685911"/>
              <a:gd name="connsiteX5" fmla="*/ 909835 w 909835"/>
              <a:gd name="connsiteY5" fmla="*/ 65702 h 685911"/>
              <a:gd name="connsiteX6" fmla="*/ 828675 w 909835"/>
              <a:gd name="connsiteY6" fmla="*/ 13314 h 685911"/>
              <a:gd name="connsiteX7" fmla="*/ 45244 w 909835"/>
              <a:gd name="connsiteY7" fmla="*/ 275252 h 685911"/>
              <a:gd name="connsiteX8" fmla="*/ 0 w 909835"/>
              <a:gd name="connsiteY8" fmla="*/ 384791 h 685911"/>
              <a:gd name="connsiteX0" fmla="*/ 1990 w 911825"/>
              <a:gd name="connsiteY0" fmla="*/ 384791 h 685911"/>
              <a:gd name="connsiteX1" fmla="*/ 1990 w 911825"/>
              <a:gd name="connsiteY1" fmla="*/ 594339 h 685911"/>
              <a:gd name="connsiteX2" fmla="*/ 63174 w 911825"/>
              <a:gd name="connsiteY2" fmla="*/ 685911 h 685911"/>
              <a:gd name="connsiteX3" fmla="*/ 849716 w 911825"/>
              <a:gd name="connsiteY3" fmla="*/ 684827 h 685911"/>
              <a:gd name="connsiteX4" fmla="*/ 909247 w 911825"/>
              <a:gd name="connsiteY4" fmla="*/ 577671 h 685911"/>
              <a:gd name="connsiteX5" fmla="*/ 911825 w 911825"/>
              <a:gd name="connsiteY5" fmla="*/ 65702 h 685911"/>
              <a:gd name="connsiteX6" fmla="*/ 830665 w 911825"/>
              <a:gd name="connsiteY6" fmla="*/ 13314 h 685911"/>
              <a:gd name="connsiteX7" fmla="*/ 35396 w 911825"/>
              <a:gd name="connsiteY7" fmla="*/ 282118 h 685911"/>
              <a:gd name="connsiteX8" fmla="*/ 1990 w 911825"/>
              <a:gd name="connsiteY8" fmla="*/ 384791 h 685911"/>
              <a:gd name="connsiteX0" fmla="*/ 0 w 909835"/>
              <a:gd name="connsiteY0" fmla="*/ 384791 h 685911"/>
              <a:gd name="connsiteX1" fmla="*/ 0 w 909835"/>
              <a:gd name="connsiteY1" fmla="*/ 594339 h 685911"/>
              <a:gd name="connsiteX2" fmla="*/ 61184 w 909835"/>
              <a:gd name="connsiteY2" fmla="*/ 685911 h 685911"/>
              <a:gd name="connsiteX3" fmla="*/ 847726 w 909835"/>
              <a:gd name="connsiteY3" fmla="*/ 684827 h 685911"/>
              <a:gd name="connsiteX4" fmla="*/ 907257 w 909835"/>
              <a:gd name="connsiteY4" fmla="*/ 577671 h 685911"/>
              <a:gd name="connsiteX5" fmla="*/ 909835 w 909835"/>
              <a:gd name="connsiteY5" fmla="*/ 65702 h 685911"/>
              <a:gd name="connsiteX6" fmla="*/ 828675 w 909835"/>
              <a:gd name="connsiteY6" fmla="*/ 13314 h 685911"/>
              <a:gd name="connsiteX7" fmla="*/ 33406 w 909835"/>
              <a:gd name="connsiteY7" fmla="*/ 282118 h 685911"/>
              <a:gd name="connsiteX8" fmla="*/ 0 w 909835"/>
              <a:gd name="connsiteY8" fmla="*/ 384791 h 685911"/>
              <a:gd name="connsiteX0" fmla="*/ 0 w 909835"/>
              <a:gd name="connsiteY0" fmla="*/ 388112 h 689232"/>
              <a:gd name="connsiteX1" fmla="*/ 0 w 909835"/>
              <a:gd name="connsiteY1" fmla="*/ 597660 h 689232"/>
              <a:gd name="connsiteX2" fmla="*/ 61184 w 909835"/>
              <a:gd name="connsiteY2" fmla="*/ 689232 h 689232"/>
              <a:gd name="connsiteX3" fmla="*/ 847726 w 909835"/>
              <a:gd name="connsiteY3" fmla="*/ 688148 h 689232"/>
              <a:gd name="connsiteX4" fmla="*/ 907257 w 909835"/>
              <a:gd name="connsiteY4" fmla="*/ 580992 h 689232"/>
              <a:gd name="connsiteX5" fmla="*/ 909835 w 909835"/>
              <a:gd name="connsiteY5" fmla="*/ 69023 h 689232"/>
              <a:gd name="connsiteX6" fmla="*/ 851612 w 909835"/>
              <a:gd name="connsiteY6" fmla="*/ 11485 h 689232"/>
              <a:gd name="connsiteX7" fmla="*/ 33406 w 909835"/>
              <a:gd name="connsiteY7" fmla="*/ 285439 h 689232"/>
              <a:gd name="connsiteX8" fmla="*/ 0 w 909835"/>
              <a:gd name="connsiteY8" fmla="*/ 388112 h 689232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9835"/>
              <a:gd name="ODFBottom" fmla="val 689232"/>
              <a:gd name="ODFWidth" fmla="val 909835"/>
              <a:gd name="ODFHeight" fmla="val 689232"/>
            </a:gdLst>
            <a:ahLst/>
            <a:cxnLst/>
            <a:rect l="OXMLTextRectL" t="OXMLTextRectT" r="OXMLTextRectR" b="OXMLTextRectB"/>
            <a:pathLst>
              <a:path w="909835" h="689232">
                <a:moveTo>
                  <a:pt x="0" y="388112"/>
                </a:moveTo>
                <a:lnTo>
                  <a:pt x="0" y="597660"/>
                </a:lnTo>
                <a:cubicBezTo>
                  <a:pt x="314" y="708613"/>
                  <a:pt x="1707" y="683031"/>
                  <a:pt x="61184" y="689232"/>
                </a:cubicBezTo>
                <a:lnTo>
                  <a:pt x="847726" y="688148"/>
                </a:lnTo>
                <a:cubicBezTo>
                  <a:pt x="914024" y="696683"/>
                  <a:pt x="907077" y="646519"/>
                  <a:pt x="907257" y="580992"/>
                </a:cubicBezTo>
                <a:cubicBezTo>
                  <a:pt x="908116" y="410336"/>
                  <a:pt x="908976" y="239679"/>
                  <a:pt x="909835" y="69023"/>
                </a:cubicBezTo>
                <a:cubicBezTo>
                  <a:pt x="909889" y="-19382"/>
                  <a:pt x="896982" y="-2998"/>
                  <a:pt x="851612" y="11485"/>
                </a:cubicBezTo>
                <a:lnTo>
                  <a:pt x="33406" y="285439"/>
                </a:lnTo>
                <a:cubicBezTo>
                  <a:pt x="-5008" y="299234"/>
                  <a:pt x="701" y="316090"/>
                  <a:pt x="0" y="388112"/>
                </a:cubicBezTo>
                <a:close/>
              </a:path>
            </a:pathLst>
          </a:custGeom>
          <a:solidFill>
            <a:srgbClr val="4D19CC"/>
          </a:solidFill>
          <a:ln w="12700"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799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616734" y="1808713"/>
            <a:ext cx="7158211" cy="1984248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marL="0" lvl="0" indent="0" algn="ctr">
              <a:defRPr sz="6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lvl="1" indent="0" algn="ctr">
              <a:defRPr sz="52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914400" lvl="2" indent="0" algn="ctr">
              <a:defRPr sz="52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371600" lvl="3" indent="0" algn="ctr">
              <a:defRPr sz="52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1828800" lvl="4" indent="0" algn="ctr">
              <a:defRPr sz="52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544388" lvl="5" indent="0" algn="ctr">
              <a:defRPr sz="52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1088776" lvl="6" indent="0" algn="ctr">
              <a:defRPr sz="52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1633164" lvl="7" indent="0" algn="ctr">
              <a:defRPr sz="52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2177552" lvl="8" indent="0" algn="ctr">
              <a:defRPr sz="52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3600" b="1" dirty="0" err="1">
                <a:latin typeface="Golos Text DemiBold"/>
                <a:ea typeface="Golos Text DemiBold"/>
                <a:cs typeface="Golos Text DemiBold"/>
              </a:rPr>
              <a:t>Кафедра</a:t>
            </a:r>
            <a:endParaRPr sz="3600" b="1" dirty="0">
              <a:latin typeface="Golos Text DemiBold"/>
              <a:ea typeface="Golos Text DemiBold"/>
              <a:cs typeface="Golos Text DemiBold"/>
            </a:endParaRPr>
          </a:p>
          <a:p>
            <a:r>
              <a:rPr lang="ru-RU" sz="3600" b="1" dirty="0">
                <a:latin typeface="Golos Text DemiBold"/>
                <a:ea typeface="Golos Text DemiBold"/>
                <a:cs typeface="Golos Text DemiBold"/>
              </a:rPr>
              <a:t>информатики</a:t>
            </a:r>
            <a:endParaRPr sz="3600" b="1" dirty="0">
              <a:latin typeface="Golos Text DemiBold"/>
              <a:ea typeface="Golos Text DemiBold"/>
              <a:cs typeface="Golos Text D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20E351-9CFE-4D52-8BB8-312C6575EDDC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0826" y="-171450"/>
            <a:ext cx="9147175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2800" b="1" dirty="0"/>
              <a:t>SMART – </a:t>
            </a:r>
            <a:r>
              <a:rPr lang="ru-RU" altLang="ru-RU" sz="2800" b="1" dirty="0"/>
              <a:t>производство и </a:t>
            </a:r>
            <a:r>
              <a:rPr lang="en-US" altLang="ru-RU" sz="2800" b="1" dirty="0"/>
              <a:t>SCADA (</a:t>
            </a:r>
            <a:r>
              <a:rPr lang="ru-RU" altLang="ru-RU" sz="2800" b="1" dirty="0"/>
              <a:t>АСУТП</a:t>
            </a:r>
            <a:r>
              <a:rPr lang="en-US" altLang="ru-RU" sz="2800" b="1" dirty="0"/>
              <a:t>)</a:t>
            </a:r>
            <a:endParaRPr lang="ru-RU" altLang="ru-RU" sz="2800" b="1" dirty="0"/>
          </a:p>
        </p:txBody>
      </p:sp>
      <p:pic>
        <p:nvPicPr>
          <p:cNvPr id="32772" name="Picture 4" descr="engin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1" y="4126205"/>
            <a:ext cx="66960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kartinka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431664"/>
            <a:ext cx="4014788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zachem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049572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 descr="zachem_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5344972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5021028" y="512356"/>
            <a:ext cx="667067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Основные преимущества: 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энергосбережение и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энергоэффективность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снижение рисков, связанных с отказами инженерной инфраструктуры 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обеспечение необходимых условий микроклимата для производства и персонала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снижение совокупных затрат на строительство и эксплуатацию 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повышение эффективности управления и контроля над состоянием инженерных систем здания 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обоснование стоимости недвижимости и  арендной платы </a:t>
            </a:r>
          </a:p>
          <a:p>
            <a:pPr marL="0" marR="0" lvl="0" indent="266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997498" y="6353175"/>
            <a:ext cx="247650" cy="247650"/>
          </a:xfrm>
          <a:prstGeom prst="ellipse">
            <a:avLst/>
          </a:prstGeom>
          <a:solidFill>
            <a:srgbClr val="007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latin typeface="BwSurco-Medium" pitchFamily="50" charset="-52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02354891"/>
      </p:ext>
    </p:extLst>
  </p:cSld>
  <p:clrMapOvr>
    <a:masterClrMapping/>
  </p:clrMapOvr>
  <p:transition spd="med" advClick="0" advTm="5000"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66984-05C1-476B-9085-F252EAAB7C4F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4" name="Picture 6" descr="http://www.simonnoerdjan.com/wp-content/uploads/2014/03/DSC_0008-croppe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47" y="2852937"/>
            <a:ext cx="3999384" cy="18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irp-cdn.multiscreensite.com/e7b823d5/dms3rep/multi/desktop/AdobeStock_19784692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05" y="2852936"/>
            <a:ext cx="3672408" cy="20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C:\Informatics\Prep\VR\Лекции\Inet\CADWall-XDS-automotive-1-970x5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49" y="278839"/>
            <a:ext cx="4406854" cy="22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static.tildacdn.com/tild3632-3034-4564-a232-303963323637/4adf1d5837ce7a67d24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85688"/>
            <a:ext cx="3707621" cy="243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80" y="5049181"/>
            <a:ext cx="2540881" cy="1687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12" y="5055317"/>
            <a:ext cx="3003019" cy="16876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21" y="5045437"/>
            <a:ext cx="2532021" cy="169139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-60387"/>
            <a:ext cx="7464152" cy="692150"/>
          </a:xfrm>
          <a:prstGeom prst="rect">
            <a:avLst/>
          </a:prstGeom>
        </p:spPr>
        <p:txBody>
          <a:bodyPr/>
          <a:lstStyle>
            <a:lvl1pPr algn="ctr" defTabSz="849386" rtl="0" eaLnBrk="0" fontAlgn="base" hangingPunct="0">
              <a:spcBef>
                <a:spcPct val="0"/>
              </a:spcBef>
              <a:spcAft>
                <a:spcPct val="0"/>
              </a:spcAft>
              <a:defRPr sz="407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49386" rtl="0" eaLnBrk="0" fontAlgn="base" hangingPunct="0">
              <a:spcBef>
                <a:spcPct val="0"/>
              </a:spcBef>
              <a:spcAft>
                <a:spcPct val="0"/>
              </a:spcAft>
              <a:defRPr sz="4072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849386" rtl="0" eaLnBrk="0" fontAlgn="base" hangingPunct="0">
              <a:spcBef>
                <a:spcPct val="0"/>
              </a:spcBef>
              <a:spcAft>
                <a:spcPct val="0"/>
              </a:spcAft>
              <a:defRPr sz="4072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849386" rtl="0" eaLnBrk="0" fontAlgn="base" hangingPunct="0">
              <a:spcBef>
                <a:spcPct val="0"/>
              </a:spcBef>
              <a:spcAft>
                <a:spcPct val="0"/>
              </a:spcAft>
              <a:defRPr sz="4072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849386" rtl="0" eaLnBrk="0" fontAlgn="base" hangingPunct="0">
              <a:spcBef>
                <a:spcPct val="0"/>
              </a:spcBef>
              <a:spcAft>
                <a:spcPct val="0"/>
              </a:spcAft>
              <a:defRPr sz="4072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2333" algn="ctr" defTabSz="849386" rtl="0" fontAlgn="base">
              <a:spcBef>
                <a:spcPct val="0"/>
              </a:spcBef>
              <a:spcAft>
                <a:spcPct val="0"/>
              </a:spcAft>
              <a:defRPr sz="4072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744666" algn="ctr" defTabSz="849386" rtl="0" fontAlgn="base">
              <a:spcBef>
                <a:spcPct val="0"/>
              </a:spcBef>
              <a:spcAft>
                <a:spcPct val="0"/>
              </a:spcAft>
              <a:defRPr sz="4072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116999" algn="ctr" defTabSz="849386" rtl="0" fontAlgn="base">
              <a:spcBef>
                <a:spcPct val="0"/>
              </a:spcBef>
              <a:spcAft>
                <a:spcPct val="0"/>
              </a:spcAft>
              <a:defRPr sz="4072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489333" algn="ctr" defTabSz="849386" rtl="0" fontAlgn="base">
              <a:spcBef>
                <a:spcPct val="0"/>
              </a:spcBef>
              <a:spcAft>
                <a:spcPct val="0"/>
              </a:spcAft>
              <a:defRPr sz="4072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/ VR / AR – </a:t>
            </a:r>
            <a:r>
              <a:rPr lang="ru-RU" alt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11325958" y="6415251"/>
            <a:ext cx="247650" cy="247650"/>
          </a:xfrm>
          <a:prstGeom prst="ellipse">
            <a:avLst/>
          </a:prstGeom>
          <a:solidFill>
            <a:srgbClr val="007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latin typeface="BwSurco-Medium" pitchFamily="50" charset="-52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3761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-14589"/>
            <a:ext cx="12191999" cy="6872589"/>
          </a:xfrm>
          <a:prstGeom prst="rect">
            <a:avLst/>
          </a:prstGeom>
          <a:blipFill dpi="0" rotWithShape="1">
            <a:blip r:embed="rId3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56">
              <a:spcBef>
                <a:spcPct val="50000"/>
              </a:spcBef>
            </a:pPr>
            <a:endParaRPr lang="ru-RU" sz="5544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Скругленный прямоугольник 144">
            <a:extLst>
              <a:ext uri="{FF2B5EF4-FFF2-40B4-BE49-F238E27FC236}">
                <a16:creationId xmlns:a16="http://schemas.microsoft.com/office/drawing/2014/main" id="{653C0C52-686E-4A42-92A4-29991C090AC8}"/>
              </a:ext>
            </a:extLst>
          </p:cNvPr>
          <p:cNvSpPr/>
          <p:nvPr/>
        </p:nvSpPr>
        <p:spPr>
          <a:xfrm>
            <a:off x="78818" y="5073373"/>
            <a:ext cx="12027665" cy="1728846"/>
          </a:xfrm>
          <a:prstGeom prst="roundRect">
            <a:avLst>
              <a:gd name="adj" fmla="val 6980"/>
            </a:avLst>
          </a:prstGeom>
          <a:gradFill>
            <a:gsLst>
              <a:gs pos="0">
                <a:srgbClr val="FEF8E8"/>
              </a:gs>
              <a:gs pos="29000">
                <a:srgbClr val="EBBA3A"/>
              </a:gs>
            </a:gsLst>
            <a:lin ang="42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56">
              <a:spcBef>
                <a:spcPct val="50000"/>
              </a:spcBef>
            </a:pPr>
            <a:endParaRPr lang="ru-RU" sz="336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110947" y="1011602"/>
            <a:ext cx="4383964" cy="1505403"/>
            <a:chOff x="145441" y="6169434"/>
            <a:chExt cx="1628684" cy="599820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145441" y="6169434"/>
              <a:ext cx="1625684" cy="571527"/>
            </a:xfrm>
            <a:prstGeom prst="roundRect">
              <a:avLst/>
            </a:prstGeom>
            <a:gradFill>
              <a:gsLst>
                <a:gs pos="0">
                  <a:srgbClr val="FEF8E8"/>
                </a:gs>
                <a:gs pos="74000">
                  <a:srgbClr val="EBBA3A"/>
                </a:gs>
              </a:gsLst>
              <a:lin ang="48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56">
                <a:spcBef>
                  <a:spcPct val="50000"/>
                </a:spcBef>
              </a:pPr>
              <a:endParaRPr lang="ru-RU" sz="336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1835" y="6226531"/>
              <a:ext cx="1492290" cy="542723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indent="191638" algn="just" defTabSz="653156">
                <a:spcBef>
                  <a:spcPct val="50000"/>
                </a:spcBef>
              </a:pPr>
              <a:r>
                <a:rPr lang="ru-RU" sz="786" dirty="0">
                  <a:solidFill>
                    <a:prstClr val="black"/>
                  </a:solidFill>
                  <a:latin typeface="BwSurco-Regular" panose="00000500000000000000" pitchFamily="50" charset="-52"/>
                  <a:cs typeface="Arial" panose="020B0604020202020204" pitchFamily="34" charset="0"/>
                </a:rPr>
                <a:t>Специалист занимается разработкой и созданием виртуальных симуляторов и игрового софта различного уровня, «дружественных», адаптирующихся под человека и безопасных для него интерфейсов, устройств виртуальной и дополненной реальности, цифровых двойников реальных объектов. Имеет развитые компетенции в «юзабилити» (создание интерфейсов, максимально комфортных для пользователя). </a:t>
              </a:r>
            </a:p>
            <a:p>
              <a:pPr indent="191638" algn="just" defTabSz="653156">
                <a:spcBef>
                  <a:spcPct val="50000"/>
                </a:spcBef>
              </a:pPr>
              <a:r>
                <a:rPr lang="ru-RU" sz="786" dirty="0">
                  <a:solidFill>
                    <a:prstClr val="black"/>
                  </a:solidFill>
                  <a:latin typeface="BwSurco-Regular" panose="00000500000000000000" pitchFamily="50" charset="-52"/>
                  <a:cs typeface="Arial" panose="020B0604020202020204" pitchFamily="34" charset="0"/>
                </a:rPr>
                <a:t>Обеспечивает дизайн и разработку виртуальных миров и цифровой реальности для взаимодействия с объектами реального и виртуального мира.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5902" y="6170229"/>
              <a:ext cx="1411335" cy="9810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1000" b="1" dirty="0">
                  <a:solidFill>
                    <a:prstClr val="black"/>
                  </a:solidFill>
                  <a:latin typeface="BwSurco-Medium" panose="00000600000000000000" pitchFamily="50" charset="-52"/>
                </a:rPr>
                <a:t>КТО ЭТО?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7845397" y="3389639"/>
            <a:ext cx="4211376" cy="1553768"/>
            <a:chOff x="143482" y="5817218"/>
            <a:chExt cx="2370443" cy="1018946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43482" y="5817218"/>
              <a:ext cx="2370443" cy="1018946"/>
            </a:xfrm>
            <a:prstGeom prst="roundRect">
              <a:avLst/>
            </a:prstGeom>
            <a:gradFill>
              <a:gsLst>
                <a:gs pos="0">
                  <a:srgbClr val="FEF8E8"/>
                </a:gs>
                <a:gs pos="67000">
                  <a:srgbClr val="EBBA3A"/>
                </a:gs>
              </a:gsLst>
              <a:lin ang="48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56">
                <a:spcBef>
                  <a:spcPct val="50000"/>
                </a:spcBef>
              </a:pPr>
              <a:endParaRPr lang="ru-RU" sz="336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3338" y="5983346"/>
              <a:ext cx="2303648" cy="817397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228590" indent="-228590" defTabSz="653156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857" b="1" dirty="0">
                  <a:solidFill>
                    <a:prstClr val="black"/>
                  </a:solidFill>
                  <a:latin typeface="Arial" pitchFamily="34" charset="0"/>
                </a:rPr>
                <a:t>VK Play</a:t>
              </a:r>
              <a:endParaRPr lang="ru-RU" sz="857" b="1" dirty="0">
                <a:solidFill>
                  <a:prstClr val="black"/>
                </a:solidFill>
                <a:latin typeface="Arial" pitchFamily="34" charset="0"/>
              </a:endParaRPr>
            </a:p>
            <a:p>
              <a:pPr marL="228590" indent="-228590" defTabSz="653156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857" b="1" dirty="0">
                  <a:solidFill>
                    <a:prstClr val="black"/>
                  </a:solidFill>
                  <a:latin typeface="Arial" pitchFamily="34" charset="0"/>
                </a:rPr>
                <a:t>Finch XR/VR/AR</a:t>
              </a:r>
              <a:endParaRPr lang="ru-RU" sz="857" b="1" dirty="0">
                <a:solidFill>
                  <a:prstClr val="black"/>
                </a:solidFill>
                <a:latin typeface="Arial" pitchFamily="34" charset="0"/>
              </a:endParaRPr>
            </a:p>
            <a:p>
              <a:pPr marL="228590" indent="-228590" defTabSz="653156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857" b="1" dirty="0">
                  <a:solidFill>
                    <a:prstClr val="black"/>
                  </a:solidFill>
                  <a:latin typeface="Arial" pitchFamily="34" charset="0"/>
                </a:rPr>
                <a:t>Студия МУХА</a:t>
              </a:r>
            </a:p>
            <a:p>
              <a:pPr marL="228590" indent="-228590" defTabSz="653156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857" b="1" dirty="0" err="1">
                  <a:solidFill>
                    <a:prstClr val="black"/>
                  </a:solidFill>
                  <a:latin typeface="Arial" pitchFamily="34" charset="0"/>
                </a:rPr>
                <a:t>Газпромнефть</a:t>
              </a:r>
              <a:r>
                <a:rPr lang="ru-RU" sz="857" b="1" dirty="0">
                  <a:solidFill>
                    <a:prstClr val="black"/>
                  </a:solidFill>
                  <a:latin typeface="Arial" pitchFamily="34" charset="0"/>
                </a:rPr>
                <a:t> — Цифровые решения</a:t>
              </a:r>
              <a:endParaRPr lang="en-US" sz="857" b="1" dirty="0">
                <a:solidFill>
                  <a:prstClr val="black"/>
                </a:solidFill>
                <a:latin typeface="Arial" pitchFamily="34" charset="0"/>
              </a:endParaRPr>
            </a:p>
            <a:p>
              <a:pPr marL="228590" indent="-228590" defTabSz="653156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857" b="1" dirty="0" err="1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БашНИПИНефть</a:t>
              </a:r>
              <a:endParaRPr lang="ru-RU" sz="857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marL="228590" indent="-228590" defTabSz="653156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857" b="1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VR </a:t>
              </a:r>
              <a:r>
                <a:rPr lang="ru-RU" sz="857" b="1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клубы и арены</a:t>
              </a:r>
            </a:p>
            <a:p>
              <a:pPr marL="228590" indent="-228590" defTabSz="653156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857" b="1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Web </a:t>
              </a:r>
              <a:r>
                <a:rPr lang="ru-RU" sz="857" b="1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студии и компании-разработчики</a:t>
              </a:r>
              <a:r>
                <a:rPr lang="en-US" sz="857" b="1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 TIQUM, IBS </a:t>
              </a:r>
              <a:r>
                <a:rPr lang="ru-RU" sz="857" b="1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…</a:t>
              </a:r>
              <a:r>
                <a:rPr lang="en-US" sz="857" b="1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endParaRPr lang="ru-RU" sz="857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3415" y="5850619"/>
              <a:ext cx="1427890" cy="173423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1000" b="1" dirty="0">
                  <a:solidFill>
                    <a:prstClr val="black"/>
                  </a:solidFill>
                  <a:latin typeface="BwSurco-Medium" panose="00000600000000000000" pitchFamily="50" charset="-52"/>
                </a:rPr>
                <a:t>РАБОТОДАТЕЛИ</a:t>
              </a: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7845397" y="1021538"/>
            <a:ext cx="4211378" cy="2306528"/>
            <a:chOff x="-186541" y="6162662"/>
            <a:chExt cx="3368266" cy="1116581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-186541" y="6171917"/>
              <a:ext cx="3368265" cy="1107326"/>
            </a:xfrm>
            <a:prstGeom prst="roundRect">
              <a:avLst/>
            </a:prstGeom>
            <a:gradFill>
              <a:gsLst>
                <a:gs pos="0">
                  <a:srgbClr val="FEF8E8"/>
                </a:gs>
                <a:gs pos="50000">
                  <a:srgbClr val="EBBA3A"/>
                </a:gs>
              </a:gsLst>
              <a:lin ang="48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56">
                <a:spcBef>
                  <a:spcPct val="50000"/>
                </a:spcBef>
              </a:pPr>
              <a:endParaRPr lang="ru-RU" sz="336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5460" y="6269157"/>
              <a:ext cx="2889920" cy="951667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122467" indent="-122467" defTabSz="653156">
                <a:spcBef>
                  <a:spcPts val="429"/>
                </a:spcBef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Разработка приложений виртуальной и дополненной реальности</a:t>
              </a:r>
            </a:p>
            <a:p>
              <a:pPr marL="122467" indent="-122467" defTabSz="653156">
                <a:spcBef>
                  <a:spcPts val="429"/>
                </a:spcBef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Разработка искусственного интеллекта в симуляторах и играх</a:t>
              </a:r>
            </a:p>
            <a:p>
              <a:pPr marL="122467" indent="-122467" defTabSz="653156">
                <a:spcBef>
                  <a:spcPts val="429"/>
                </a:spcBef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Разработка веб-дизайна и веб-приложений </a:t>
              </a:r>
            </a:p>
            <a:p>
              <a:pPr marL="122467" indent="-122467" defTabSz="653156">
                <a:spcBef>
                  <a:spcPts val="429"/>
                </a:spcBef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Графический дизайн, </a:t>
              </a:r>
              <a:r>
                <a:rPr lang="en-US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3D-</a:t>
              </a: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моделирование, анимация</a:t>
              </a:r>
            </a:p>
            <a:p>
              <a:pPr marL="122467" indent="-122467" defTabSz="653156">
                <a:spcBef>
                  <a:spcPts val="429"/>
                </a:spcBef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Разработка умных датчиков трекинга, </a:t>
              </a:r>
              <a:r>
                <a:rPr lang="ru-RU" sz="900" dirty="0" err="1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биочипов</a:t>
              </a: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, устройств интернета вещей для обмен информацией с внешним миром</a:t>
              </a:r>
            </a:p>
            <a:p>
              <a:pPr marL="122467" indent="-122467" defTabSz="653156">
                <a:spcBef>
                  <a:spcPts val="429"/>
                </a:spcBef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Разработка облачных технологий и </a:t>
              </a:r>
              <a:r>
                <a:rPr lang="en-US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Symantec Web </a:t>
              </a: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  <a:p>
              <a:pPr marL="122467" indent="-122467" defTabSz="653156">
                <a:spcBef>
                  <a:spcPts val="429"/>
                </a:spcBef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Сбор и анализ данных в сетях, игровых и виртуальных мирах</a:t>
              </a:r>
            </a:p>
            <a:p>
              <a:pPr marL="122467" indent="-122467" defTabSz="653156">
                <a:spcBef>
                  <a:spcPts val="429"/>
                </a:spcBef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Разработка алгоритмов и умных интерфейсов для коммуникации «человек – компьютер»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59115" y="6162662"/>
              <a:ext cx="2922610" cy="17188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1143" b="1" dirty="0">
                  <a:solidFill>
                    <a:prstClr val="black"/>
                  </a:solidFill>
                  <a:latin typeface="BwSurco-Medium" panose="00000600000000000000" pitchFamily="50" charset="-52"/>
                </a:rPr>
                <a:t>ЗАДАЧИ ПРОФЕССИИ</a:t>
              </a: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3459280" y="209896"/>
            <a:ext cx="5359755" cy="750259"/>
            <a:chOff x="5826502" y="2939453"/>
            <a:chExt cx="1377734" cy="491084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846343" y="2939453"/>
              <a:ext cx="1328083" cy="491084"/>
            </a:xfrm>
            <a:prstGeom prst="roundRect">
              <a:avLst/>
            </a:prstGeom>
            <a:gradFill>
              <a:gsLst>
                <a:gs pos="0">
                  <a:srgbClr val="FEF8E8"/>
                </a:gs>
                <a:gs pos="69000">
                  <a:srgbClr val="EBBA3A"/>
                </a:gs>
              </a:gsLst>
              <a:lin ang="4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56">
                <a:spcBef>
                  <a:spcPct val="50000"/>
                </a:spcBef>
              </a:pPr>
              <a:endParaRPr lang="ru-RU" sz="336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26502" y="2984394"/>
              <a:ext cx="1377734" cy="40576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1714" b="1" dirty="0">
                  <a:solidFill>
                    <a:prstClr val="black"/>
                  </a:solidFill>
                  <a:latin typeface="BwSurco-Bold"/>
                </a:rPr>
                <a:t>Разработчик виртуальных симуляторов </a:t>
              </a:r>
              <a:br>
                <a:rPr lang="ru-RU" sz="1714" b="1" dirty="0">
                  <a:solidFill>
                    <a:prstClr val="black"/>
                  </a:solidFill>
                  <a:latin typeface="BwSurco-Bold"/>
                </a:rPr>
              </a:br>
              <a:r>
                <a:rPr lang="ru-RU" sz="1714" b="1" dirty="0">
                  <a:solidFill>
                    <a:prstClr val="black"/>
                  </a:solidFill>
                  <a:latin typeface="BwSurco-Bold"/>
                </a:rPr>
                <a:t>и компьютерных игр</a:t>
              </a:r>
            </a:p>
          </p:txBody>
        </p:sp>
      </p:grpSp>
      <p:sp>
        <p:nvSpPr>
          <p:cNvPr id="57" name="Шестиугольник 56"/>
          <p:cNvSpPr/>
          <p:nvPr/>
        </p:nvSpPr>
        <p:spPr>
          <a:xfrm rot="5400000">
            <a:off x="4453889" y="1478285"/>
            <a:ext cx="3432531" cy="3143485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56">
              <a:spcBef>
                <a:spcPct val="50000"/>
              </a:spcBef>
            </a:pPr>
            <a:endParaRPr lang="ru-RU" sz="336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66" name="Группа 165"/>
          <p:cNvGrpSpPr/>
          <p:nvPr/>
        </p:nvGrpSpPr>
        <p:grpSpPr>
          <a:xfrm>
            <a:off x="9850703" y="50742"/>
            <a:ext cx="2273531" cy="725877"/>
            <a:chOff x="13790984" y="71040"/>
            <a:chExt cx="3182943" cy="582915"/>
          </a:xfrm>
        </p:grpSpPr>
        <p:sp>
          <p:nvSpPr>
            <p:cNvPr id="170" name="Скругленный прямоугольник 169"/>
            <p:cNvSpPr/>
            <p:nvPr/>
          </p:nvSpPr>
          <p:spPr>
            <a:xfrm>
              <a:off x="13790984" y="71040"/>
              <a:ext cx="3182943" cy="582915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12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56">
                <a:spcBef>
                  <a:spcPct val="50000"/>
                </a:spcBef>
              </a:pPr>
              <a:endParaRPr lang="ru-RU" sz="336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4000404" y="157659"/>
              <a:ext cx="2659267" cy="37550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1143" b="1" dirty="0">
                  <a:solidFill>
                    <a:prstClr val="white"/>
                  </a:solidFill>
                  <a:latin typeface="BwSurco-Medium" panose="00000600000000000000" pitchFamily="50" charset="-52"/>
                </a:rPr>
                <a:t>Атлас профессий </a:t>
              </a:r>
              <a:r>
                <a:rPr lang="ru-RU" sz="1143" b="1" dirty="0" err="1">
                  <a:solidFill>
                    <a:prstClr val="white"/>
                  </a:solidFill>
                  <a:latin typeface="BwSurco-Medium" panose="00000600000000000000" pitchFamily="50" charset="-52"/>
                </a:rPr>
                <a:t>УУНиТ</a:t>
              </a:r>
              <a:endParaRPr lang="ru-RU" sz="1143" b="1" dirty="0">
                <a:solidFill>
                  <a:prstClr val="white"/>
                </a:solidFill>
                <a:latin typeface="BwSurco-Medium" panose="00000600000000000000" pitchFamily="50" charset="-52"/>
              </a:endParaRPr>
            </a:p>
          </p:txBody>
        </p:sp>
      </p:grpSp>
      <p:sp>
        <p:nvSpPr>
          <p:cNvPr id="174" name="Shape"/>
          <p:cNvSpPr/>
          <p:nvPr/>
        </p:nvSpPr>
        <p:spPr>
          <a:xfrm>
            <a:off x="136615" y="1444630"/>
            <a:ext cx="412481" cy="456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43" y="21600"/>
                </a:moveTo>
                <a:cubicBezTo>
                  <a:pt x="3857" y="21600"/>
                  <a:pt x="3857" y="21600"/>
                  <a:pt x="3857" y="21600"/>
                </a:cubicBezTo>
                <a:cubicBezTo>
                  <a:pt x="1543" y="21600"/>
                  <a:pt x="0" y="20206"/>
                  <a:pt x="0" y="18116"/>
                </a:cubicBezTo>
                <a:cubicBezTo>
                  <a:pt x="0" y="14981"/>
                  <a:pt x="771" y="10103"/>
                  <a:pt x="5400" y="10103"/>
                </a:cubicBezTo>
                <a:cubicBezTo>
                  <a:pt x="5786" y="10103"/>
                  <a:pt x="7714" y="11845"/>
                  <a:pt x="10800" y="11845"/>
                </a:cubicBezTo>
                <a:cubicBezTo>
                  <a:pt x="13886" y="11845"/>
                  <a:pt x="15814" y="10103"/>
                  <a:pt x="16200" y="10103"/>
                </a:cubicBezTo>
                <a:cubicBezTo>
                  <a:pt x="20829" y="10103"/>
                  <a:pt x="21600" y="14981"/>
                  <a:pt x="21600" y="18116"/>
                </a:cubicBezTo>
                <a:cubicBezTo>
                  <a:pt x="21600" y="20206"/>
                  <a:pt x="20057" y="21600"/>
                  <a:pt x="17743" y="21600"/>
                </a:cubicBezTo>
                <a:close/>
                <a:moveTo>
                  <a:pt x="10800" y="10800"/>
                </a:moveTo>
                <a:cubicBezTo>
                  <a:pt x="7714" y="10800"/>
                  <a:pt x="5014" y="8361"/>
                  <a:pt x="5014" y="5574"/>
                </a:cubicBezTo>
                <a:cubicBezTo>
                  <a:pt x="5014" y="2439"/>
                  <a:pt x="7714" y="0"/>
                  <a:pt x="10800" y="0"/>
                </a:cubicBezTo>
                <a:cubicBezTo>
                  <a:pt x="14271" y="0"/>
                  <a:pt x="16586" y="2439"/>
                  <a:pt x="16586" y="5574"/>
                </a:cubicBezTo>
                <a:cubicBezTo>
                  <a:pt x="16586" y="8361"/>
                  <a:pt x="14271" y="10800"/>
                  <a:pt x="10800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3543" tIns="43543" rIns="43543" bIns="43543"/>
          <a:lstStyle/>
          <a:p>
            <a:pPr algn="ctr" defTabSz="435437" hangingPunct="0">
              <a:spcBef>
                <a:spcPct val="50000"/>
              </a:spcBef>
              <a:defRPr/>
            </a:pPr>
            <a:endParaRPr sz="1714" b="1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5" name="Shape"/>
          <p:cNvSpPr/>
          <p:nvPr/>
        </p:nvSpPr>
        <p:spPr>
          <a:xfrm>
            <a:off x="11290786" y="3981267"/>
            <a:ext cx="474473" cy="443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00"/>
                </a:moveTo>
                <a:cubicBezTo>
                  <a:pt x="21600" y="6300"/>
                  <a:pt x="21600" y="6300"/>
                  <a:pt x="21600" y="6300"/>
                </a:cubicBezTo>
                <a:cubicBezTo>
                  <a:pt x="20197" y="6300"/>
                  <a:pt x="20197" y="6300"/>
                  <a:pt x="20197" y="6300"/>
                </a:cubicBezTo>
                <a:cubicBezTo>
                  <a:pt x="20197" y="6600"/>
                  <a:pt x="19636" y="6900"/>
                  <a:pt x="19356" y="6900"/>
                </a:cubicBezTo>
                <a:cubicBezTo>
                  <a:pt x="2244" y="6900"/>
                  <a:pt x="2244" y="6900"/>
                  <a:pt x="2244" y="6900"/>
                </a:cubicBezTo>
                <a:cubicBezTo>
                  <a:pt x="1683" y="6900"/>
                  <a:pt x="1403" y="6600"/>
                  <a:pt x="1403" y="6300"/>
                </a:cubicBezTo>
                <a:cubicBezTo>
                  <a:pt x="0" y="6300"/>
                  <a:pt x="0" y="6300"/>
                  <a:pt x="0" y="63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10660" y="0"/>
                  <a:pt x="10660" y="0"/>
                  <a:pt x="10660" y="0"/>
                </a:cubicBezTo>
                <a:lnTo>
                  <a:pt x="21600" y="4800"/>
                </a:lnTo>
                <a:close/>
                <a:moveTo>
                  <a:pt x="21600" y="201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100"/>
                  <a:pt x="0" y="20100"/>
                  <a:pt x="0" y="20100"/>
                </a:cubicBezTo>
                <a:cubicBezTo>
                  <a:pt x="0" y="19800"/>
                  <a:pt x="281" y="19500"/>
                  <a:pt x="842" y="19500"/>
                </a:cubicBezTo>
                <a:cubicBezTo>
                  <a:pt x="20758" y="19500"/>
                  <a:pt x="20758" y="19500"/>
                  <a:pt x="20758" y="19500"/>
                </a:cubicBezTo>
                <a:cubicBezTo>
                  <a:pt x="21319" y="19500"/>
                  <a:pt x="21600" y="19800"/>
                  <a:pt x="21600" y="20100"/>
                </a:cubicBezTo>
                <a:close/>
                <a:moveTo>
                  <a:pt x="5610" y="7800"/>
                </a:moveTo>
                <a:cubicBezTo>
                  <a:pt x="5610" y="17100"/>
                  <a:pt x="5610" y="17100"/>
                  <a:pt x="5610" y="17100"/>
                </a:cubicBezTo>
                <a:cubicBezTo>
                  <a:pt x="7013" y="17100"/>
                  <a:pt x="7013" y="17100"/>
                  <a:pt x="7013" y="17100"/>
                </a:cubicBezTo>
                <a:cubicBezTo>
                  <a:pt x="7013" y="7800"/>
                  <a:pt x="7013" y="7800"/>
                  <a:pt x="7013" y="7800"/>
                </a:cubicBezTo>
                <a:cubicBezTo>
                  <a:pt x="10099" y="7800"/>
                  <a:pt x="10099" y="7800"/>
                  <a:pt x="10099" y="7800"/>
                </a:cubicBezTo>
                <a:cubicBezTo>
                  <a:pt x="10099" y="17100"/>
                  <a:pt x="10099" y="17100"/>
                  <a:pt x="10099" y="17100"/>
                </a:cubicBezTo>
                <a:cubicBezTo>
                  <a:pt x="11501" y="17100"/>
                  <a:pt x="11501" y="17100"/>
                  <a:pt x="11501" y="17100"/>
                </a:cubicBezTo>
                <a:cubicBezTo>
                  <a:pt x="11501" y="7800"/>
                  <a:pt x="11501" y="7800"/>
                  <a:pt x="11501" y="7800"/>
                </a:cubicBezTo>
                <a:cubicBezTo>
                  <a:pt x="14306" y="7800"/>
                  <a:pt x="14306" y="7800"/>
                  <a:pt x="14306" y="7800"/>
                </a:cubicBezTo>
                <a:cubicBezTo>
                  <a:pt x="14306" y="17100"/>
                  <a:pt x="14306" y="17100"/>
                  <a:pt x="14306" y="17100"/>
                </a:cubicBezTo>
                <a:cubicBezTo>
                  <a:pt x="15709" y="17100"/>
                  <a:pt x="15709" y="17100"/>
                  <a:pt x="15709" y="17100"/>
                </a:cubicBezTo>
                <a:cubicBezTo>
                  <a:pt x="15709" y="7800"/>
                  <a:pt x="15709" y="7800"/>
                  <a:pt x="15709" y="7800"/>
                </a:cubicBezTo>
                <a:cubicBezTo>
                  <a:pt x="18795" y="7800"/>
                  <a:pt x="18795" y="7800"/>
                  <a:pt x="18795" y="7800"/>
                </a:cubicBezTo>
                <a:cubicBezTo>
                  <a:pt x="18795" y="17100"/>
                  <a:pt x="18795" y="17100"/>
                  <a:pt x="18795" y="17100"/>
                </a:cubicBezTo>
                <a:cubicBezTo>
                  <a:pt x="19356" y="17100"/>
                  <a:pt x="19356" y="17100"/>
                  <a:pt x="19356" y="17100"/>
                </a:cubicBezTo>
                <a:cubicBezTo>
                  <a:pt x="19636" y="17100"/>
                  <a:pt x="20197" y="17400"/>
                  <a:pt x="20197" y="17700"/>
                </a:cubicBezTo>
                <a:cubicBezTo>
                  <a:pt x="20197" y="18600"/>
                  <a:pt x="20197" y="18600"/>
                  <a:pt x="20197" y="18600"/>
                </a:cubicBezTo>
                <a:cubicBezTo>
                  <a:pt x="1403" y="18600"/>
                  <a:pt x="1403" y="18600"/>
                  <a:pt x="1403" y="18600"/>
                </a:cubicBezTo>
                <a:cubicBezTo>
                  <a:pt x="1403" y="17700"/>
                  <a:pt x="1403" y="17700"/>
                  <a:pt x="1403" y="17700"/>
                </a:cubicBezTo>
                <a:cubicBezTo>
                  <a:pt x="1403" y="17400"/>
                  <a:pt x="1683" y="17100"/>
                  <a:pt x="2244" y="17100"/>
                </a:cubicBezTo>
                <a:cubicBezTo>
                  <a:pt x="2805" y="17100"/>
                  <a:pt x="2805" y="17100"/>
                  <a:pt x="2805" y="17100"/>
                </a:cubicBezTo>
                <a:cubicBezTo>
                  <a:pt x="2805" y="7800"/>
                  <a:pt x="2805" y="7800"/>
                  <a:pt x="2805" y="7800"/>
                </a:cubicBezTo>
                <a:lnTo>
                  <a:pt x="5610" y="780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3543" tIns="43543" rIns="43543" bIns="43543"/>
          <a:lstStyle/>
          <a:p>
            <a:pPr algn="ctr" defTabSz="435437" hangingPunct="0">
              <a:spcBef>
                <a:spcPct val="50000"/>
              </a:spcBef>
              <a:defRPr/>
            </a:pPr>
            <a:endParaRPr sz="1714" b="1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6" name="Shape"/>
          <p:cNvSpPr/>
          <p:nvPr/>
        </p:nvSpPr>
        <p:spPr>
          <a:xfrm>
            <a:off x="7965663" y="1880441"/>
            <a:ext cx="442781" cy="52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00"/>
                </a:moveTo>
                <a:cubicBezTo>
                  <a:pt x="21600" y="20400"/>
                  <a:pt x="21600" y="20400"/>
                  <a:pt x="21600" y="20400"/>
                </a:cubicBezTo>
                <a:cubicBezTo>
                  <a:pt x="21600" y="21300"/>
                  <a:pt x="21246" y="21600"/>
                  <a:pt x="20538" y="21600"/>
                </a:cubicBezTo>
                <a:cubicBezTo>
                  <a:pt x="1416" y="21600"/>
                  <a:pt x="1416" y="21600"/>
                  <a:pt x="1416" y="21600"/>
                </a:cubicBezTo>
                <a:cubicBezTo>
                  <a:pt x="354" y="21600"/>
                  <a:pt x="0" y="21300"/>
                  <a:pt x="0" y="204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600"/>
                  <a:pt x="354" y="0"/>
                  <a:pt x="1416" y="0"/>
                </a:cubicBezTo>
                <a:cubicBezTo>
                  <a:pt x="12748" y="0"/>
                  <a:pt x="12748" y="0"/>
                  <a:pt x="12748" y="0"/>
                </a:cubicBezTo>
                <a:cubicBezTo>
                  <a:pt x="12748" y="6600"/>
                  <a:pt x="12748" y="6600"/>
                  <a:pt x="12748" y="6600"/>
                </a:cubicBezTo>
                <a:cubicBezTo>
                  <a:pt x="12748" y="7200"/>
                  <a:pt x="13102" y="7800"/>
                  <a:pt x="14164" y="7800"/>
                </a:cubicBezTo>
                <a:lnTo>
                  <a:pt x="21600" y="7800"/>
                </a:lnTo>
                <a:close/>
                <a:moveTo>
                  <a:pt x="16289" y="9600"/>
                </a:moveTo>
                <a:cubicBezTo>
                  <a:pt x="16289" y="9600"/>
                  <a:pt x="15934" y="9300"/>
                  <a:pt x="15934" y="9300"/>
                </a:cubicBezTo>
                <a:cubicBezTo>
                  <a:pt x="5666" y="9300"/>
                  <a:pt x="5666" y="9300"/>
                  <a:pt x="5666" y="9300"/>
                </a:cubicBezTo>
                <a:cubicBezTo>
                  <a:pt x="5666" y="9300"/>
                  <a:pt x="5311" y="9600"/>
                  <a:pt x="5311" y="9600"/>
                </a:cubicBezTo>
                <a:cubicBezTo>
                  <a:pt x="5311" y="10500"/>
                  <a:pt x="5311" y="10500"/>
                  <a:pt x="5311" y="10500"/>
                </a:cubicBezTo>
                <a:cubicBezTo>
                  <a:pt x="5311" y="10800"/>
                  <a:pt x="5666" y="10800"/>
                  <a:pt x="5666" y="10800"/>
                </a:cubicBezTo>
                <a:cubicBezTo>
                  <a:pt x="15934" y="10800"/>
                  <a:pt x="15934" y="10800"/>
                  <a:pt x="15934" y="10800"/>
                </a:cubicBezTo>
                <a:cubicBezTo>
                  <a:pt x="15934" y="10800"/>
                  <a:pt x="16289" y="10800"/>
                  <a:pt x="16289" y="10500"/>
                </a:cubicBezTo>
                <a:lnTo>
                  <a:pt x="16289" y="9600"/>
                </a:lnTo>
                <a:close/>
                <a:moveTo>
                  <a:pt x="16289" y="12900"/>
                </a:moveTo>
                <a:cubicBezTo>
                  <a:pt x="16289" y="12600"/>
                  <a:pt x="15934" y="12300"/>
                  <a:pt x="15934" y="12300"/>
                </a:cubicBezTo>
                <a:cubicBezTo>
                  <a:pt x="5666" y="12300"/>
                  <a:pt x="5666" y="12300"/>
                  <a:pt x="5666" y="12300"/>
                </a:cubicBezTo>
                <a:cubicBezTo>
                  <a:pt x="5666" y="12300"/>
                  <a:pt x="5311" y="12600"/>
                  <a:pt x="5311" y="12900"/>
                </a:cubicBezTo>
                <a:cubicBezTo>
                  <a:pt x="5311" y="13500"/>
                  <a:pt x="5311" y="13500"/>
                  <a:pt x="5311" y="13500"/>
                </a:cubicBezTo>
                <a:cubicBezTo>
                  <a:pt x="5311" y="13800"/>
                  <a:pt x="5666" y="14100"/>
                  <a:pt x="5666" y="14100"/>
                </a:cubicBezTo>
                <a:cubicBezTo>
                  <a:pt x="15934" y="14100"/>
                  <a:pt x="15934" y="14100"/>
                  <a:pt x="15934" y="14100"/>
                </a:cubicBezTo>
                <a:cubicBezTo>
                  <a:pt x="15934" y="14100"/>
                  <a:pt x="16289" y="13800"/>
                  <a:pt x="16289" y="13500"/>
                </a:cubicBezTo>
                <a:lnTo>
                  <a:pt x="16289" y="12900"/>
                </a:lnTo>
                <a:close/>
                <a:moveTo>
                  <a:pt x="16289" y="15900"/>
                </a:moveTo>
                <a:cubicBezTo>
                  <a:pt x="16289" y="15600"/>
                  <a:pt x="15934" y="15600"/>
                  <a:pt x="15934" y="15600"/>
                </a:cubicBezTo>
                <a:cubicBezTo>
                  <a:pt x="5666" y="15600"/>
                  <a:pt x="5666" y="15600"/>
                  <a:pt x="5666" y="15600"/>
                </a:cubicBezTo>
                <a:cubicBezTo>
                  <a:pt x="5666" y="15600"/>
                  <a:pt x="5311" y="15600"/>
                  <a:pt x="5311" y="15900"/>
                </a:cubicBezTo>
                <a:cubicBezTo>
                  <a:pt x="5311" y="16800"/>
                  <a:pt x="5311" y="16800"/>
                  <a:pt x="5311" y="16800"/>
                </a:cubicBezTo>
                <a:cubicBezTo>
                  <a:pt x="5311" y="16800"/>
                  <a:pt x="5666" y="17100"/>
                  <a:pt x="5666" y="17100"/>
                </a:cubicBezTo>
                <a:cubicBezTo>
                  <a:pt x="15934" y="17100"/>
                  <a:pt x="15934" y="17100"/>
                  <a:pt x="15934" y="17100"/>
                </a:cubicBezTo>
                <a:cubicBezTo>
                  <a:pt x="15934" y="17100"/>
                  <a:pt x="16289" y="16800"/>
                  <a:pt x="16289" y="16800"/>
                </a:cubicBezTo>
                <a:lnTo>
                  <a:pt x="16289" y="15900"/>
                </a:lnTo>
                <a:close/>
                <a:moveTo>
                  <a:pt x="21246" y="6300"/>
                </a:moveTo>
                <a:cubicBezTo>
                  <a:pt x="14518" y="6300"/>
                  <a:pt x="14518" y="6300"/>
                  <a:pt x="14518" y="6300"/>
                </a:cubicBezTo>
                <a:cubicBezTo>
                  <a:pt x="14518" y="600"/>
                  <a:pt x="14518" y="600"/>
                  <a:pt x="14518" y="600"/>
                </a:cubicBezTo>
                <a:cubicBezTo>
                  <a:pt x="14518" y="600"/>
                  <a:pt x="14872" y="900"/>
                  <a:pt x="14872" y="900"/>
                </a:cubicBezTo>
                <a:cubicBezTo>
                  <a:pt x="20892" y="5700"/>
                  <a:pt x="20892" y="5700"/>
                  <a:pt x="20892" y="5700"/>
                </a:cubicBezTo>
                <a:cubicBezTo>
                  <a:pt x="20892" y="6000"/>
                  <a:pt x="20892" y="6000"/>
                  <a:pt x="21246" y="63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3543" tIns="43543" rIns="43543" bIns="43543"/>
          <a:lstStyle/>
          <a:p>
            <a:pPr algn="ctr" defTabSz="435437" hangingPunct="0">
              <a:spcBef>
                <a:spcPct val="50000"/>
              </a:spcBef>
              <a:defRPr/>
            </a:pPr>
            <a:endParaRPr sz="1714" b="1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144" name="Группа 143"/>
          <p:cNvGrpSpPr/>
          <p:nvPr/>
        </p:nvGrpSpPr>
        <p:grpSpPr>
          <a:xfrm>
            <a:off x="78819" y="2506303"/>
            <a:ext cx="4328882" cy="2508936"/>
            <a:chOff x="1468239" y="2786838"/>
            <a:chExt cx="6885466" cy="1456729"/>
          </a:xfrm>
        </p:grpSpPr>
        <p:sp>
          <p:nvSpPr>
            <p:cNvPr id="145" name="Скругленный прямоугольник 144"/>
            <p:cNvSpPr/>
            <p:nvPr/>
          </p:nvSpPr>
          <p:spPr>
            <a:xfrm>
              <a:off x="1468239" y="2786838"/>
              <a:ext cx="6885466" cy="1456729"/>
            </a:xfrm>
            <a:prstGeom prst="roundRect">
              <a:avLst>
                <a:gd name="adj" fmla="val 6980"/>
              </a:avLst>
            </a:prstGeom>
            <a:gradFill>
              <a:gsLst>
                <a:gs pos="0">
                  <a:srgbClr val="FEF8E8"/>
                </a:gs>
                <a:gs pos="63000">
                  <a:srgbClr val="EBBA3A"/>
                </a:gs>
              </a:gsLst>
              <a:lin ang="36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56">
                <a:spcBef>
                  <a:spcPct val="50000"/>
                </a:spcBef>
              </a:pPr>
              <a:endParaRPr lang="ru-RU" sz="336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212784" y="2813582"/>
              <a:ext cx="3041060" cy="15573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1143" b="1" dirty="0">
                  <a:solidFill>
                    <a:prstClr val="black"/>
                  </a:solidFill>
                  <a:latin typeface="BwSurco-Medium" panose="00000600000000000000" pitchFamily="50" charset="-52"/>
                </a:rPr>
                <a:t>НАВЫКИ И УМЕНИЯ</a:t>
              </a: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336159" y="2810376"/>
            <a:ext cx="885979" cy="1210112"/>
            <a:chOff x="6026786" y="7883077"/>
            <a:chExt cx="1240371" cy="1694156"/>
          </a:xfrm>
        </p:grpSpPr>
        <p:sp>
          <p:nvSpPr>
            <p:cNvPr id="110" name="Прямоугольник с двумя скругленными противолежащими углами 109"/>
            <p:cNvSpPr/>
            <p:nvPr/>
          </p:nvSpPr>
          <p:spPr>
            <a:xfrm>
              <a:off x="6052616" y="7883077"/>
              <a:ext cx="1214541" cy="1492789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53156">
                <a:spcBef>
                  <a:spcPct val="50000"/>
                </a:spcBef>
              </a:pPr>
              <a:endParaRPr lang="ru-RU" sz="3360" b="1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1" name="Picture 18" descr="https://atlas100.ru/upload/iblock/07b/07bc02287a9737d6c441967a8663ee5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104" y="8040281"/>
              <a:ext cx="706947" cy="784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111"/>
            <p:cNvSpPr txBox="1"/>
            <p:nvPr/>
          </p:nvSpPr>
          <p:spPr>
            <a:xfrm>
              <a:off x="6026786" y="8801636"/>
              <a:ext cx="1213380" cy="775597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1000" b="1" dirty="0">
                  <a:solidFill>
                    <a:prstClr val="black"/>
                  </a:solidFill>
                  <a:latin typeface="BwSurco-Medium" panose="00000600000000000000" pitchFamily="50" charset="-52"/>
                </a:rPr>
                <a:t>Системное мышление</a:t>
              </a: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215037" y="3948962"/>
            <a:ext cx="1026306" cy="1061344"/>
            <a:chOff x="7277461" y="7881262"/>
            <a:chExt cx="1436829" cy="1485881"/>
          </a:xfrm>
        </p:grpSpPr>
        <p:sp>
          <p:nvSpPr>
            <p:cNvPr id="114" name="Прямоугольник с двумя скругленными противолежащими углами 113"/>
            <p:cNvSpPr/>
            <p:nvPr/>
          </p:nvSpPr>
          <p:spPr>
            <a:xfrm>
              <a:off x="7447032" y="7881262"/>
              <a:ext cx="1204566" cy="1446191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53156">
                <a:spcBef>
                  <a:spcPct val="50000"/>
                </a:spcBef>
              </a:pPr>
              <a:endParaRPr lang="ru-RU" sz="3360" b="1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7" name="Picture 20" descr="https://atlas100.ru/upload/iblock/b58/b58cc1be1e613fd7e6097ea68ee1f278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45" y="8038741"/>
              <a:ext cx="706947" cy="784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TextBox 117"/>
            <p:cNvSpPr txBox="1"/>
            <p:nvPr/>
          </p:nvSpPr>
          <p:spPr>
            <a:xfrm>
              <a:off x="7277461" y="8806989"/>
              <a:ext cx="1436829" cy="56015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1000" b="1" dirty="0">
                  <a:solidFill>
                    <a:prstClr val="black"/>
                  </a:solidFill>
                  <a:latin typeface="BwSurco-Medium" panose="00000600000000000000" pitchFamily="50" charset="-52"/>
                </a:rPr>
                <a:t>Управление проектами</a:t>
              </a:r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2637514" y="3910356"/>
            <a:ext cx="1680117" cy="1066279"/>
            <a:chOff x="9071720" y="7883077"/>
            <a:chExt cx="2352164" cy="1492789"/>
          </a:xfrm>
        </p:grpSpPr>
        <p:sp>
          <p:nvSpPr>
            <p:cNvPr id="135" name="Прямоугольник с двумя скругленными противолежащими углами 134"/>
            <p:cNvSpPr/>
            <p:nvPr/>
          </p:nvSpPr>
          <p:spPr>
            <a:xfrm>
              <a:off x="9132836" y="7883077"/>
              <a:ext cx="2265642" cy="1492789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53156">
                <a:spcBef>
                  <a:spcPct val="50000"/>
                </a:spcBef>
              </a:pPr>
              <a:endParaRPr lang="ru-RU" sz="3360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9071720" y="8812290"/>
              <a:ext cx="2352164" cy="513923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714" b="1" dirty="0" err="1">
                  <a:solidFill>
                    <a:prstClr val="black"/>
                  </a:solidFill>
                  <a:latin typeface="BwSurco-Medium" panose="00000600000000000000" pitchFamily="50" charset="-52"/>
                </a:rPr>
                <a:t>Клиентоориентированность</a:t>
              </a:r>
              <a:endParaRPr lang="ru-RU" sz="714" b="1" dirty="0">
                <a:solidFill>
                  <a:prstClr val="black"/>
                </a:solidFill>
                <a:latin typeface="BwSurco-Medium" panose="00000600000000000000" pitchFamily="50" charset="-52"/>
              </a:endParaRPr>
            </a:p>
            <a:p>
              <a:pPr algn="ctr" defTabSz="653156">
                <a:spcBef>
                  <a:spcPct val="50000"/>
                </a:spcBef>
              </a:pPr>
              <a:r>
                <a:rPr lang="ru-RU" sz="714" b="1" dirty="0" err="1">
                  <a:solidFill>
                    <a:prstClr val="black"/>
                  </a:solidFill>
                  <a:latin typeface="BwSurco-Medium" panose="00000600000000000000" pitchFamily="50" charset="-52"/>
                </a:rPr>
                <a:t>продуктоориентированноость</a:t>
              </a:r>
              <a:endParaRPr lang="ru-RU" sz="714" b="1" dirty="0">
                <a:solidFill>
                  <a:prstClr val="black"/>
                </a:solidFill>
                <a:latin typeface="BwSurco-Medium" panose="00000600000000000000" pitchFamily="50" charset="-52"/>
              </a:endParaRPr>
            </a:p>
          </p:txBody>
        </p:sp>
        <p:pic>
          <p:nvPicPr>
            <p:cNvPr id="138" name="Picture 6" descr="https://atlas100.ru/upload/iblock/ad8/ad81d0b78ea0e7fc2684845f91d4dd35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102" y="8037049"/>
              <a:ext cx="697116" cy="786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1325232" y="3915676"/>
            <a:ext cx="1303816" cy="1119934"/>
            <a:chOff x="14989978" y="7860752"/>
            <a:chExt cx="1825342" cy="1567908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14989978" y="7860752"/>
              <a:ext cx="1825342" cy="1567908"/>
              <a:chOff x="14989978" y="7860752"/>
              <a:chExt cx="1825342" cy="1567908"/>
            </a:xfrm>
          </p:grpSpPr>
          <p:sp>
            <p:nvSpPr>
              <p:cNvPr id="124" name="Прямоугольник с двумя скругленными противолежащими углами 123"/>
              <p:cNvSpPr/>
              <p:nvPr/>
            </p:nvSpPr>
            <p:spPr>
              <a:xfrm>
                <a:off x="15071846" y="7860752"/>
                <a:ext cx="1598181" cy="1492789"/>
              </a:xfrm>
              <a:prstGeom prst="round2Diag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3156">
                  <a:spcBef>
                    <a:spcPct val="50000"/>
                  </a:spcBef>
                </a:pPr>
                <a:endParaRPr lang="ru-RU" sz="336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4989978" y="8745433"/>
                <a:ext cx="1825342" cy="683227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53156">
                  <a:spcBef>
                    <a:spcPct val="50000"/>
                  </a:spcBef>
                </a:pPr>
                <a:r>
                  <a:rPr lang="ru-RU" sz="857" b="1" dirty="0">
                    <a:solidFill>
                      <a:prstClr val="black"/>
                    </a:solidFill>
                    <a:latin typeface="BwSurco-Medium" panose="00000600000000000000" pitchFamily="50" charset="-52"/>
                  </a:rPr>
                  <a:t>Навыки художественного творчества</a:t>
                </a:r>
              </a:p>
            </p:txBody>
          </p:sp>
        </p:grpSp>
        <p:pic>
          <p:nvPicPr>
            <p:cNvPr id="6148" name="Picture 4" descr="https://atlas100.ru/upload/iblock/182/182c878e92fa135c41c40a00d785f2e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8621" y="8053649"/>
              <a:ext cx="668055" cy="75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7" name="Группа 146"/>
          <p:cNvGrpSpPr/>
          <p:nvPr/>
        </p:nvGrpSpPr>
        <p:grpSpPr>
          <a:xfrm>
            <a:off x="1387385" y="2797245"/>
            <a:ext cx="1619648" cy="1085992"/>
            <a:chOff x="11661040" y="7881261"/>
            <a:chExt cx="2267507" cy="1520389"/>
          </a:xfrm>
        </p:grpSpPr>
        <p:grpSp>
          <p:nvGrpSpPr>
            <p:cNvPr id="148" name="Группа 147"/>
            <p:cNvGrpSpPr/>
            <p:nvPr/>
          </p:nvGrpSpPr>
          <p:grpSpPr>
            <a:xfrm>
              <a:off x="11661040" y="7881261"/>
              <a:ext cx="2267507" cy="1520389"/>
              <a:chOff x="11885985" y="7894219"/>
              <a:chExt cx="2428673" cy="1520389"/>
            </a:xfrm>
          </p:grpSpPr>
          <p:sp>
            <p:nvSpPr>
              <p:cNvPr id="150" name="Прямоугольник с двумя скругленными противолежащими углами 149"/>
              <p:cNvSpPr/>
              <p:nvPr/>
            </p:nvSpPr>
            <p:spPr>
              <a:xfrm>
                <a:off x="11885985" y="7894219"/>
                <a:ext cx="2428673" cy="1492789"/>
              </a:xfrm>
              <a:prstGeom prst="round2Diag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3156">
                  <a:spcBef>
                    <a:spcPct val="50000"/>
                  </a:spcBef>
                </a:pPr>
                <a:endParaRPr lang="ru-RU" sz="336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11885985" y="8777433"/>
                <a:ext cx="2428673" cy="637175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53156">
                  <a:spcBef>
                    <a:spcPct val="50000"/>
                  </a:spcBef>
                </a:pPr>
                <a:r>
                  <a:rPr lang="ru-RU" sz="786" b="1" dirty="0">
                    <a:solidFill>
                      <a:prstClr val="black"/>
                    </a:solidFill>
                    <a:latin typeface="BwSurco-Medium" panose="00000600000000000000" pitchFamily="50" charset="-52"/>
                  </a:rPr>
                  <a:t>Программирование/ Робототехника/ Искусственный интеллект</a:t>
                </a:r>
              </a:p>
            </p:txBody>
          </p:sp>
        </p:grpSp>
        <p:pic>
          <p:nvPicPr>
            <p:cNvPr id="149" name="Picture 22" descr="https://atlas100.ru/upload/iblock/823/823b3f5dcd8b1b95c254ae047c0d162c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1319" y="8037896"/>
              <a:ext cx="706947" cy="784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110533" y="2775026"/>
            <a:ext cx="1319068" cy="1075956"/>
            <a:chOff x="7351364" y="9302194"/>
            <a:chExt cx="1846695" cy="1506338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7351364" y="9302194"/>
              <a:ext cx="1846695" cy="1506338"/>
              <a:chOff x="12661534" y="7894219"/>
              <a:chExt cx="1846695" cy="1506338"/>
            </a:xfrm>
          </p:grpSpPr>
          <p:sp>
            <p:nvSpPr>
              <p:cNvPr id="128" name="Прямоугольник с двумя скругленными противолежащими углами 127"/>
              <p:cNvSpPr/>
              <p:nvPr/>
            </p:nvSpPr>
            <p:spPr>
              <a:xfrm>
                <a:off x="12721223" y="7894219"/>
                <a:ext cx="1627404" cy="1492789"/>
              </a:xfrm>
              <a:prstGeom prst="round2Diag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3156">
                  <a:spcBef>
                    <a:spcPct val="50000"/>
                  </a:spcBef>
                </a:pPr>
                <a:endParaRPr lang="ru-RU" sz="336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12661534" y="8840403"/>
                <a:ext cx="1846695" cy="560154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53156">
                  <a:spcBef>
                    <a:spcPct val="50000"/>
                  </a:spcBef>
                </a:pPr>
                <a:r>
                  <a:rPr lang="ru-RU" sz="1000" b="1" dirty="0">
                    <a:solidFill>
                      <a:prstClr val="black"/>
                    </a:solidFill>
                    <a:latin typeface="BwSurco-Medium" panose="00000600000000000000" pitchFamily="50" charset="-52"/>
                  </a:rPr>
                  <a:t>Межотраслевая коммуникация</a:t>
                </a:r>
              </a:p>
            </p:txBody>
          </p:sp>
        </p:grpSp>
        <p:pic>
          <p:nvPicPr>
            <p:cNvPr id="6150" name="Picture 6" descr="https://atlas100.ru/upload/iblock/c71/c71c7f797738ad7416c72dd563c9dfbe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214" y="9417033"/>
              <a:ext cx="695615" cy="784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2677834" y="175807"/>
            <a:ext cx="743583" cy="811958"/>
            <a:chOff x="2677834" y="175807"/>
            <a:chExt cx="743583" cy="811958"/>
          </a:xfrm>
        </p:grpSpPr>
        <p:sp>
          <p:nvSpPr>
            <p:cNvPr id="178" name="Шестиугольник 177"/>
            <p:cNvSpPr/>
            <p:nvPr/>
          </p:nvSpPr>
          <p:spPr>
            <a:xfrm rot="5400000">
              <a:off x="2643647" y="209994"/>
              <a:ext cx="811958" cy="743583"/>
            </a:xfrm>
            <a:prstGeom prst="hexagon">
              <a:avLst/>
            </a:prstGeom>
            <a:gradFill>
              <a:gsLst>
                <a:gs pos="0">
                  <a:srgbClr val="FEF8E8"/>
                </a:gs>
                <a:gs pos="72000">
                  <a:srgbClr val="EBBA3A"/>
                </a:gs>
              </a:gsLst>
              <a:lin ang="21594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56">
                <a:spcBef>
                  <a:spcPct val="50000"/>
                </a:spcBef>
              </a:pPr>
              <a:endParaRPr lang="ru-RU" sz="3360" b="1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3583551-4D9B-441C-B67A-1E4E768D9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208" y="344725"/>
              <a:ext cx="587239" cy="587239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7373AAE-E7B7-4D63-9939-AA0599BB49CA}"/>
              </a:ext>
            </a:extLst>
          </p:cNvPr>
          <p:cNvGrpSpPr/>
          <p:nvPr/>
        </p:nvGrpSpPr>
        <p:grpSpPr>
          <a:xfrm>
            <a:off x="2082261" y="5299157"/>
            <a:ext cx="7915831" cy="1292075"/>
            <a:chOff x="8527694" y="1223969"/>
            <a:chExt cx="3193181" cy="762867"/>
          </a:xfrm>
        </p:grpSpPr>
        <p:sp>
          <p:nvSpPr>
            <p:cNvPr id="140" name="Скругленный прямоугольник 131">
              <a:extLst>
                <a:ext uri="{FF2B5EF4-FFF2-40B4-BE49-F238E27FC236}">
                  <a16:creationId xmlns:a16="http://schemas.microsoft.com/office/drawing/2014/main" id="{696A15BD-D1E1-49DF-8C39-858C306E1346}"/>
                </a:ext>
              </a:extLst>
            </p:cNvPr>
            <p:cNvSpPr/>
            <p:nvPr/>
          </p:nvSpPr>
          <p:spPr>
            <a:xfrm>
              <a:off x="8527694" y="1229683"/>
              <a:ext cx="3133726" cy="7542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AA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56">
                <a:spcBef>
                  <a:spcPct val="50000"/>
                </a:spcBef>
              </a:pPr>
              <a:endParaRPr lang="ru-RU" sz="336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6CBCA05-343C-4535-B24C-23B018E19CE8}"/>
                </a:ext>
              </a:extLst>
            </p:cNvPr>
            <p:cNvSpPr txBox="1"/>
            <p:nvPr/>
          </p:nvSpPr>
          <p:spPr>
            <a:xfrm>
              <a:off x="8527694" y="1223969"/>
              <a:ext cx="3050709" cy="3089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2800" b="1" dirty="0">
                  <a:solidFill>
                    <a:prstClr val="black"/>
                  </a:solidFill>
                  <a:latin typeface="BwSurco-Medium" panose="00000600000000000000" pitchFamily="50" charset="-52"/>
                </a:rPr>
                <a:t>Компьютерные симуляторы и игры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F81FC39-D93E-451F-B7B3-14F9D28BFF6F}"/>
                </a:ext>
              </a:extLst>
            </p:cNvPr>
            <p:cNvSpPr txBox="1"/>
            <p:nvPr/>
          </p:nvSpPr>
          <p:spPr>
            <a:xfrm>
              <a:off x="8527746" y="1496198"/>
              <a:ext cx="3193129" cy="49063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b="1" dirty="0">
                  <a:solidFill>
                    <a:prstClr val="black"/>
                  </a:solidFill>
                  <a:latin typeface="BwSurco-Medium" panose="00000600000000000000" pitchFamily="50" charset="-52"/>
                </a:rPr>
                <a:t>02.03.02 Фундаментальная информатика и информационные технологии</a:t>
              </a:r>
            </a:p>
          </p:txBody>
        </p:sp>
      </p:grpSp>
      <p:sp>
        <p:nvSpPr>
          <p:cNvPr id="143" name="Шестиугольник 142">
            <a:extLst>
              <a:ext uri="{FF2B5EF4-FFF2-40B4-BE49-F238E27FC236}">
                <a16:creationId xmlns:a16="http://schemas.microsoft.com/office/drawing/2014/main" id="{96B081FE-CAA2-4084-9728-1464D834C4CF}"/>
              </a:ext>
            </a:extLst>
          </p:cNvPr>
          <p:cNvSpPr/>
          <p:nvPr/>
        </p:nvSpPr>
        <p:spPr>
          <a:xfrm rot="5400000">
            <a:off x="692035" y="5626419"/>
            <a:ext cx="640898" cy="586929"/>
          </a:xfrm>
          <a:prstGeom prst="hexagon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A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56">
              <a:spcBef>
                <a:spcPct val="50000"/>
              </a:spcBef>
            </a:pPr>
            <a:endParaRPr lang="ru-RU" sz="336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EB1649-4D76-4039-998E-D08CA87564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3" y="5684093"/>
            <a:ext cx="458680" cy="458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" y="304098"/>
            <a:ext cx="2494871" cy="595965"/>
          </a:xfrm>
          <a:prstGeom prst="rect">
            <a:avLst/>
          </a:prstGeom>
        </p:spPr>
      </p:pic>
      <p:sp>
        <p:nvSpPr>
          <p:cNvPr id="108" name="Овал 107"/>
          <p:cNvSpPr/>
          <p:nvPr/>
        </p:nvSpPr>
        <p:spPr>
          <a:xfrm>
            <a:off x="11625818" y="6369881"/>
            <a:ext cx="468063" cy="364281"/>
          </a:xfrm>
          <a:prstGeom prst="ellipse">
            <a:avLst/>
          </a:prstGeom>
          <a:solidFill>
            <a:srgbClr val="007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wSurco-Medium" pitchFamily="50" charset="-52"/>
              </a:rPr>
              <a:t>8</a:t>
            </a:r>
          </a:p>
        </p:txBody>
      </p:sp>
      <p:pic>
        <p:nvPicPr>
          <p:cNvPr id="116" name="Picture 3" descr="PS-s-PlayStation-VR-Was-In-D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8" r="6596"/>
          <a:stretch/>
        </p:blipFill>
        <p:spPr bwMode="auto">
          <a:xfrm>
            <a:off x="5052253" y="2052750"/>
            <a:ext cx="2292016" cy="1814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2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414DCD6-10D2-4189-BB24-A76D4AF46362}" type="slidenum">
              <a:rPr lang="ru-RU" altLang="ru-RU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400" dirty="0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35360" y="228601"/>
            <a:ext cx="910901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Профессии выпускника </a:t>
            </a:r>
            <a:r>
              <a:rPr lang="ru-RU" alt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бакалавриата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02.03.02 КСИ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геймдизайнер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проект-менеджер;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разработчик 2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D/3D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игр;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D-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дизайнер-аниматор;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UX/UI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дизайнер - разработчик;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VR/AR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разработчик;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веб-разработчик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Frontend/Backend/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Fullstack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0" hangingPunct="0">
              <a:defRPr/>
            </a:pP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сферах</a:t>
            </a:r>
          </a:p>
          <a:p>
            <a:pPr eaLnBrk="0" hangingPunct="0">
              <a:buFontTx/>
              <a:buChar char="•"/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alt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IT, связи и коммуникаций </a:t>
            </a:r>
          </a:p>
          <a:p>
            <a:pPr marL="182563" indent="-182563" eaLnBrk="0" hangingPunct="0">
              <a:buFontTx/>
              <a:buChar char="•"/>
              <a:defRPr/>
            </a:pPr>
            <a:r>
              <a:rPr lang="ru-RU" alt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геймдизайна</a:t>
            </a:r>
            <a:r>
              <a:rPr lang="ru-RU" alt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разработки игр, веб-дизайна и  мультимедиа-контента</a:t>
            </a:r>
          </a:p>
          <a:p>
            <a:pPr eaLnBrk="0" hangingPunct="0"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финансов и цифровой экономики</a:t>
            </a:r>
          </a:p>
          <a:p>
            <a:pPr eaLnBrk="0" hangingPunct="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образования и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игрофикации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геймификации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endParaRPr lang="ru-RU" altLang="ru-RU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alt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в проектных и научно-исследовательских организациях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416480" y="228601"/>
            <a:ext cx="1449343" cy="776554"/>
            <a:chOff x="166704" y="51184"/>
            <a:chExt cx="1449343" cy="776554"/>
          </a:xfrm>
        </p:grpSpPr>
        <p:pic>
          <p:nvPicPr>
            <p:cNvPr id="6" name="Picture 3" descr="Каф Инф эмблема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10" y="51184"/>
              <a:ext cx="744137" cy="776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04" y="139355"/>
              <a:ext cx="692864" cy="575610"/>
            </a:xfrm>
            <a:prstGeom prst="rect">
              <a:avLst/>
            </a:prstGeom>
          </p:spPr>
        </p:pic>
      </p:grpSp>
      <p:pic>
        <p:nvPicPr>
          <p:cNvPr id="8" name="Picture 4" descr="D:\Ярлыки\3D\Done\УГАТУ\Новая папка\power point\3\patter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10008" y="5659837"/>
            <a:ext cx="981992" cy="1177126"/>
          </a:xfrm>
          <a:prstGeom prst="rect">
            <a:avLst/>
          </a:prstGeom>
          <a:noFill/>
        </p:spPr>
      </p:pic>
      <p:pic>
        <p:nvPicPr>
          <p:cNvPr id="20483" name="Picture 3" descr="PS-s-PlayStation-VR-Was-In-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639" y="1115893"/>
            <a:ext cx="1539561" cy="91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706290" y="3681028"/>
            <a:ext cx="3420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solidFill>
                  <a:srgbClr val="000000"/>
                </a:solidFill>
                <a:latin typeface="+mj-lt"/>
              </a:rPr>
              <a:t>Вступительные испытания (ЕГЭ)</a:t>
            </a:r>
            <a:r>
              <a:rPr lang="ru-RU" sz="1800" kern="1400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 marL="141757" indent="-141757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solidFill>
                  <a:srgbClr val="000000"/>
                </a:solidFill>
                <a:latin typeface="+mj-lt"/>
              </a:rPr>
              <a:t>· математика, русский язык, </a:t>
            </a:r>
          </a:p>
          <a:p>
            <a:pPr marL="141757" indent="-141757">
              <a:spcBef>
                <a:spcPts val="0"/>
              </a:spcBef>
              <a:spcAft>
                <a:spcPts val="0"/>
              </a:spcAft>
            </a:pPr>
            <a:r>
              <a:rPr lang="ru-RU" sz="1800" kern="1400" dirty="0">
                <a:solidFill>
                  <a:srgbClr val="000000"/>
                </a:solidFill>
                <a:latin typeface="+mj-lt"/>
              </a:rPr>
              <a:t>· информатика / физика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159397" y="1810379"/>
            <a:ext cx="1831669" cy="485509"/>
            <a:chOff x="10034154" y="2228617"/>
            <a:chExt cx="1831669" cy="569986"/>
          </a:xfrm>
        </p:grpSpPr>
        <p:sp>
          <p:nvSpPr>
            <p:cNvPr id="1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0416480" y="2372191"/>
              <a:ext cx="1079000" cy="426412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14287"/>
                </a:avLst>
              </a:prstTxWarp>
            </a:bodyPr>
            <a:lstStyle/>
            <a:p>
              <a:pPr algn="ctr"/>
              <a:r>
                <a:rPr lang="ru-RU" sz="3600" kern="10" spc="0" dirty="0" smtClean="0">
                  <a:ln w="15240">
                    <a:solidFill>
                      <a:srgbClr val="E1EBF5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>
                    <a:outerShdw dist="29783" dir="3885598" algn="ctr" rotWithShape="0">
                      <a:srgbClr val="BFBFBF">
                        <a:alpha val="74998"/>
                      </a:srgbClr>
                    </a:outerShdw>
                  </a:effectLst>
                  <a:latin typeface="Arial Black" panose="020B0A04020102020204" pitchFamily="34" charset="0"/>
                </a:rPr>
                <a:t>КСИ</a:t>
              </a:r>
              <a:r>
                <a:rPr lang="ru-RU" sz="3600" kern="10" dirty="0" smtClean="0">
                  <a:ln w="15240">
                    <a:solidFill>
                      <a:srgbClr val="E1EBF5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>
                    <a:outerShdw dist="29783" dir="3885598" algn="ctr" rotWithShape="0">
                      <a:srgbClr val="BFBFBF">
                        <a:alpha val="74998"/>
                      </a:srgb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3600" kern="10" dirty="0" smtClean="0">
                  <a:ln w="15240">
                    <a:solidFill>
                      <a:srgbClr val="E1EBF5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>
                    <a:outerShdw dist="29783" dir="3885598" algn="ctr" rotWithShape="0">
                      <a:srgbClr val="BFBFBF">
                        <a:alpha val="74998"/>
                      </a:srgbClr>
                    </a:outerShdw>
                  </a:effectLst>
                  <a:latin typeface="Arial Black" panose="020B0A04020102020204" pitchFamily="34" charset="0"/>
                </a:rPr>
                <a:t>↔ </a:t>
              </a:r>
              <a:r>
                <a:rPr lang="ru-RU" sz="3600" kern="10" dirty="0" smtClean="0">
                  <a:ln w="15240">
                    <a:solidFill>
                      <a:srgbClr val="E1EBF5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>
                    <a:outerShdw dist="29783" dir="3885598" algn="ctr" rotWithShape="0">
                      <a:srgbClr val="BFBFBF">
                        <a:alpha val="74998"/>
                      </a:srgbClr>
                    </a:outerShdw>
                  </a:effectLst>
                  <a:latin typeface="Arial Black" panose="020B0A04020102020204" pitchFamily="34" charset="0"/>
                </a:rPr>
                <a:t>ИАД</a:t>
              </a:r>
              <a:endParaRPr lang="ru-RU" sz="3600" kern="10" spc="0" dirty="0">
                <a:ln w="15240">
                  <a:solidFill>
                    <a:srgbClr val="E1EBF5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29783" dir="3885598" algn="ctr" rotWithShape="0">
                    <a:srgbClr val="BFBFBF">
                      <a:alpha val="74998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034154" y="2228617"/>
              <a:ext cx="3429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l-GR" altLang="ru-RU" b="1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</a:rPr>
                <a:t>ξ</a:t>
              </a:r>
              <a:endParaRPr lang="ru-RU" alt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522856" y="2258614"/>
              <a:ext cx="3429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l-GR" altLang="ru-RU" b="1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</a:rPr>
                <a:t>ξ</a:t>
              </a:r>
              <a:endParaRPr lang="ru-RU" alt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16" name="Овал 15"/>
          <p:cNvSpPr/>
          <p:nvPr/>
        </p:nvSpPr>
        <p:spPr>
          <a:xfrm>
            <a:off x="11145358" y="6371569"/>
            <a:ext cx="432048" cy="364281"/>
          </a:xfrm>
          <a:prstGeom prst="ellipse">
            <a:avLst/>
          </a:prstGeom>
          <a:solidFill>
            <a:srgbClr val="007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wSurco-Medium" pitchFamily="50" charset="-52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5390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109"/>
    </mc:Choice>
    <mc:Fallback xmlns="">
      <p:transition spd="slow" advClick="0" advTm="10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DDD07-F3A8-4E69-B922-8443AEF7CD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1405" y="181727"/>
            <a:ext cx="12192000" cy="7696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«Проектирование виртуальных исследовательских комплексов»</a:t>
            </a:r>
          </a:p>
        </p:txBody>
      </p:sp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0" y="1814300"/>
            <a:ext cx="3246554" cy="2033226"/>
          </a:xfrm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230046" y="6367683"/>
            <a:ext cx="1216307" cy="459290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defPPr>
              <a:defRPr lang="ru-RU"/>
            </a:defPPr>
            <a:lvl1pPr algn="r" defTabSz="849441" rtl="0" eaLnBrk="1" fontAlgn="auto" hangingPunct="1">
              <a:spcBef>
                <a:spcPts val="0"/>
              </a:spcBef>
              <a:spcAft>
                <a:spcPts val="0"/>
              </a:spcAft>
              <a:defRPr sz="11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B0CD1A39-2FBC-430F-92A5-B7133C31C13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3589" y="1115452"/>
            <a:ext cx="226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Oculus Rift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976" y="1535449"/>
            <a:ext cx="3780727" cy="23605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30789" y="1078560"/>
            <a:ext cx="226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HTC Vive Pro</a:t>
            </a:r>
            <a:endParaRPr lang="ru-RU" b="1" dirty="0"/>
          </a:p>
        </p:txBody>
      </p:sp>
      <p:pic>
        <p:nvPicPr>
          <p:cNvPr id="12" name="Picture 2" descr="https://3dnews.ru/assets/external/illustrations/2012/05/14/629256/blender-2-63a-available-for-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396" y="1782633"/>
            <a:ext cx="3011879" cy="10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&amp;Kcy;&amp;acy;&amp;rcy;&amp;tcy;&amp;icy;&amp;ncy;&amp;kcy;&amp;icy; &amp;pcy;&amp;ocy; &amp;zcy;&amp;acy;&amp;pcy;&amp;rcy;&amp;ocy;&amp;scy;&amp;ucy; unity 3d &amp;lcy;&amp;ocy;&amp;gcy;&amp;o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18" y="2715702"/>
            <a:ext cx="1364545" cy="49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423806" y="1075578"/>
            <a:ext cx="354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Программное обеспечение</a:t>
            </a:r>
          </a:p>
        </p:txBody>
      </p:sp>
      <p:pic>
        <p:nvPicPr>
          <p:cNvPr id="16" name="Picture 8" descr="http://wiki.flightgear.org/images/6/62/FlightGear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590" y="3403585"/>
            <a:ext cx="464456" cy="4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9942" y="3843690"/>
            <a:ext cx="11977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Деятельность: 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Профессиональное образование: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специалитет</a:t>
            </a:r>
            <a:r>
              <a:rPr lang="ru-RU" dirty="0"/>
              <a:t> 27.05.01 </a:t>
            </a:r>
            <a:r>
              <a:rPr lang="ru-RU" b="1" dirty="0"/>
              <a:t>Специальные организационно-технические системы</a:t>
            </a:r>
            <a:r>
              <a:rPr lang="ru-RU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бакалавриат</a:t>
            </a:r>
            <a:r>
              <a:rPr lang="ru-RU" dirty="0"/>
              <a:t> 02.03.02 </a:t>
            </a:r>
            <a:r>
              <a:rPr lang="ru-RU" b="1" dirty="0"/>
              <a:t>Компьютерные Симуляторы и Игры</a:t>
            </a:r>
            <a:r>
              <a:rPr lang="ru-RU" dirty="0"/>
              <a:t>, </a:t>
            </a:r>
            <a:r>
              <a:rPr lang="ru-RU" b="1" dirty="0"/>
              <a:t>Интеллектуальный анализ данных в нефтегазовой отрасли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b="1" dirty="0"/>
              <a:t>Инициативные научно-образовательные проекты</a:t>
            </a:r>
            <a:r>
              <a:rPr lang="ru-RU" dirty="0"/>
              <a:t>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895" y="3448355"/>
            <a:ext cx="1988992" cy="480102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10597764" y="-19274"/>
            <a:ext cx="1449343" cy="776554"/>
            <a:chOff x="166704" y="51184"/>
            <a:chExt cx="1449343" cy="776554"/>
          </a:xfrm>
        </p:grpSpPr>
        <p:pic>
          <p:nvPicPr>
            <p:cNvPr id="21" name="Picture 3" descr="Каф Инф эмблема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10" y="51184"/>
              <a:ext cx="744137" cy="776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04" y="139355"/>
              <a:ext cx="692864" cy="575610"/>
            </a:xfrm>
            <a:prstGeom prst="rect">
              <a:avLst/>
            </a:prstGeom>
          </p:spPr>
        </p:pic>
      </p:grpSp>
      <p:pic>
        <p:nvPicPr>
          <p:cNvPr id="23" name="Picture 4" descr="D:\Ярлыки\3D\Done\УГАТУ\Новая папка\power point\3\patter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10008" y="5659837"/>
            <a:ext cx="981992" cy="1177126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>
            <a:off x="10999887" y="6266821"/>
            <a:ext cx="580388" cy="440927"/>
          </a:xfrm>
          <a:prstGeom prst="ellipse">
            <a:avLst/>
          </a:prstGeom>
          <a:solidFill>
            <a:srgbClr val="007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latin typeface="BwSurco-Medium" pitchFamily="50" charset="-52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6304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DDD07-F3A8-4E69-B922-8443AEF7CD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01688" y="157329"/>
            <a:ext cx="10515600" cy="49140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Аппаратное и программное обеспечение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/ VR / AR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6" y="752177"/>
            <a:ext cx="5557296" cy="2778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17" y="3565994"/>
            <a:ext cx="1051560" cy="8748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18017" y="4426848"/>
            <a:ext cx="305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Графические видеокарты и ускорители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42" y="3565994"/>
            <a:ext cx="1909459" cy="14238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582" y="717008"/>
            <a:ext cx="5764866" cy="2384992"/>
          </a:xfrm>
          <a:prstGeom prst="rect">
            <a:avLst/>
          </a:prstGeom>
        </p:spPr>
      </p:pic>
      <p:pic>
        <p:nvPicPr>
          <p:cNvPr id="12" name="Picture 4" descr="D:\Ярлыки\3D\Done\УГАТУ\Новая папка\power point\3\patter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10008" y="5659837"/>
            <a:ext cx="981992" cy="1177126"/>
          </a:xfrm>
          <a:prstGeom prst="rect">
            <a:avLst/>
          </a:prstGeom>
          <a:noFill/>
        </p:spPr>
      </p:pic>
      <p:pic>
        <p:nvPicPr>
          <p:cNvPr id="13" name="Picture 4" descr="D:\Ярлыки\3D\Done\УГАТУ\Новая папка\power point\2\line.png">
            <a:extLst>
              <a:ext uri="{FF2B5EF4-FFF2-40B4-BE49-F238E27FC236}">
                <a16:creationId xmlns:a16="http://schemas.microsoft.com/office/drawing/2014/main" id="{987106C6-8472-4FDC-8948-9CF30657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9" y="6232048"/>
            <a:ext cx="10557592" cy="12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1100556" y="6356936"/>
            <a:ext cx="492142" cy="379123"/>
          </a:xfrm>
          <a:prstGeom prst="ellipse">
            <a:avLst/>
          </a:prstGeom>
          <a:solidFill>
            <a:srgbClr val="007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wSurco-Medium" pitchFamily="50" charset="-52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2997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577">
            <a:off x="434610" y="855153"/>
            <a:ext cx="5389310" cy="404198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DDD07-F3A8-4E69-B922-8443AEF7CD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524492" y="259488"/>
            <a:ext cx="1449343" cy="776554"/>
            <a:chOff x="166704" y="51184"/>
            <a:chExt cx="1449343" cy="776554"/>
          </a:xfrm>
        </p:grpSpPr>
        <p:pic>
          <p:nvPicPr>
            <p:cNvPr id="6" name="Picture 3" descr="Каф Инф эмблема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10" y="51184"/>
              <a:ext cx="744137" cy="776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04" y="139355"/>
              <a:ext cx="692864" cy="57561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2728">
            <a:off x="2540805" y="2017647"/>
            <a:ext cx="2475623" cy="4401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881">
            <a:off x="7714040" y="3977872"/>
            <a:ext cx="4259795" cy="23961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6930">
            <a:off x="4923841" y="2950763"/>
            <a:ext cx="3992935" cy="22460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7344">
            <a:off x="7046130" y="1103238"/>
            <a:ext cx="4167188" cy="2344043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1145358" y="6306729"/>
            <a:ext cx="567266" cy="429122"/>
          </a:xfrm>
          <a:prstGeom prst="ellipse">
            <a:avLst/>
          </a:prstGeom>
          <a:solidFill>
            <a:srgbClr val="007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wSurco-Medium" pitchFamily="50" charset="-52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032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DDD07-F3A8-4E69-B922-8443AEF7CD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4020" y="1556792"/>
            <a:ext cx="6491994" cy="23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  <a:noAutofit/>
          </a:bodyPr>
          <a:lstStyle>
            <a:lvl1pPr algn="ctr" defTabSz="849386" rtl="0" eaLnBrk="0" fontAlgn="base" hangingPunct="0">
              <a:spcBef>
                <a:spcPct val="0"/>
              </a:spcBef>
              <a:spcAft>
                <a:spcPct val="0"/>
              </a:spcAft>
              <a:defRPr sz="407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49386" rtl="0" eaLnBrk="0" fontAlgn="base" hangingPunct="0">
              <a:spcBef>
                <a:spcPct val="0"/>
              </a:spcBef>
              <a:spcAft>
                <a:spcPct val="0"/>
              </a:spcAft>
              <a:defRPr sz="4072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849386" rtl="0" eaLnBrk="0" fontAlgn="base" hangingPunct="0">
              <a:spcBef>
                <a:spcPct val="0"/>
              </a:spcBef>
              <a:spcAft>
                <a:spcPct val="0"/>
              </a:spcAft>
              <a:defRPr sz="4072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849386" rtl="0" eaLnBrk="0" fontAlgn="base" hangingPunct="0">
              <a:spcBef>
                <a:spcPct val="0"/>
              </a:spcBef>
              <a:spcAft>
                <a:spcPct val="0"/>
              </a:spcAft>
              <a:defRPr sz="4072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849386" rtl="0" eaLnBrk="0" fontAlgn="base" hangingPunct="0">
              <a:spcBef>
                <a:spcPct val="0"/>
              </a:spcBef>
              <a:spcAft>
                <a:spcPct val="0"/>
              </a:spcAft>
              <a:defRPr sz="4072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2333" algn="ctr" defTabSz="849386" rtl="0" fontAlgn="base">
              <a:spcBef>
                <a:spcPct val="0"/>
              </a:spcBef>
              <a:spcAft>
                <a:spcPct val="0"/>
              </a:spcAft>
              <a:defRPr sz="4072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744666" algn="ctr" defTabSz="849386" rtl="0" fontAlgn="base">
              <a:spcBef>
                <a:spcPct val="0"/>
              </a:spcBef>
              <a:spcAft>
                <a:spcPct val="0"/>
              </a:spcAft>
              <a:defRPr sz="4072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116999" algn="ctr" defTabSz="849386" rtl="0" fontAlgn="base">
              <a:spcBef>
                <a:spcPct val="0"/>
              </a:spcBef>
              <a:spcAft>
                <a:spcPct val="0"/>
              </a:spcAft>
              <a:defRPr sz="4072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489333" algn="ctr" defTabSz="849386" rtl="0" fontAlgn="base">
              <a:spcBef>
                <a:spcPct val="0"/>
              </a:spcBef>
              <a:spcAft>
                <a:spcPct val="0"/>
              </a:spcAft>
              <a:defRPr sz="4072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sz="4800" dirty="0">
                <a:solidFill>
                  <a:srgbClr val="7030A0"/>
                </a:solidFill>
              </a:rPr>
              <a:t>Виртуальная реальность и </a:t>
            </a:r>
            <a:r>
              <a:rPr lang="ru-RU" sz="4800" dirty="0" err="1">
                <a:solidFill>
                  <a:srgbClr val="7030A0"/>
                </a:solidFill>
              </a:rPr>
              <a:t>метавселенные</a:t>
            </a:r>
            <a:r>
              <a:rPr lang="ru-RU" sz="48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5449" y="-55395"/>
            <a:ext cx="36261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 / VR / AR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71771" y="1379094"/>
            <a:ext cx="299505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MetaVerse</a:t>
            </a:r>
            <a:endParaRPr lang="ru-RU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99" y="2483499"/>
            <a:ext cx="6508739" cy="34170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35675" y="517320"/>
            <a:ext cx="3764749" cy="86177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Virtual World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glow rad="63500">
                  <a:srgbClr val="7030A0">
                    <a:alpha val="40000"/>
                  </a:srgbClr>
                </a:glo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9" y="4031543"/>
            <a:ext cx="3331418" cy="16657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12975" y="1087146"/>
            <a:ext cx="40820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Virtual </a:t>
            </a:r>
            <a:r>
              <a:rPr 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Unverse</a:t>
            </a:r>
            <a:endParaRPr lang="ru-RU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517479" y="111821"/>
            <a:ext cx="1449343" cy="776554"/>
            <a:chOff x="166704" y="51184"/>
            <a:chExt cx="1449343" cy="776554"/>
          </a:xfrm>
        </p:grpSpPr>
        <p:pic>
          <p:nvPicPr>
            <p:cNvPr id="13" name="Picture 3" descr="Каф Инф эмблема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10" y="51184"/>
              <a:ext cx="744137" cy="776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04" y="139355"/>
              <a:ext cx="692864" cy="575610"/>
            </a:xfrm>
            <a:prstGeom prst="rect">
              <a:avLst/>
            </a:prstGeom>
          </p:spPr>
        </p:pic>
      </p:grpSp>
      <p:pic>
        <p:nvPicPr>
          <p:cNvPr id="15" name="Picture 4" descr="D:\Ярлыки\3D\Done\УГАТУ\Новая папка\power point\2\line.png">
            <a:extLst>
              <a:ext uri="{FF2B5EF4-FFF2-40B4-BE49-F238E27FC236}">
                <a16:creationId xmlns:a16="http://schemas.microsoft.com/office/drawing/2014/main" id="{987106C6-8472-4FDC-8948-9CF30657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9" y="6232048"/>
            <a:ext cx="10557592" cy="12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>
          <a:xfrm>
            <a:off x="11145358" y="6356937"/>
            <a:ext cx="567266" cy="378914"/>
          </a:xfrm>
          <a:prstGeom prst="ellipse">
            <a:avLst/>
          </a:prstGeom>
          <a:solidFill>
            <a:srgbClr val="007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wSurco-Medium" pitchFamily="50" charset="-52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36063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-14589"/>
            <a:ext cx="12191999" cy="6872589"/>
          </a:xfrm>
          <a:prstGeom prst="rect">
            <a:avLst/>
          </a:prstGeom>
          <a:blipFill dpi="0" rotWithShape="1">
            <a:blip r:embed="rId3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56">
              <a:spcBef>
                <a:spcPct val="50000"/>
              </a:spcBef>
            </a:pPr>
            <a:endParaRPr lang="ru-RU" sz="5544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Скругленный прямоугольник 144">
            <a:extLst>
              <a:ext uri="{FF2B5EF4-FFF2-40B4-BE49-F238E27FC236}">
                <a16:creationId xmlns:a16="http://schemas.microsoft.com/office/drawing/2014/main" id="{653C0C52-686E-4A42-92A4-29991C090AC8}"/>
              </a:ext>
            </a:extLst>
          </p:cNvPr>
          <p:cNvSpPr/>
          <p:nvPr/>
        </p:nvSpPr>
        <p:spPr>
          <a:xfrm>
            <a:off x="78818" y="5073373"/>
            <a:ext cx="12027665" cy="1728846"/>
          </a:xfrm>
          <a:prstGeom prst="roundRect">
            <a:avLst>
              <a:gd name="adj" fmla="val 6980"/>
            </a:avLst>
          </a:prstGeom>
          <a:gradFill>
            <a:gsLst>
              <a:gs pos="0">
                <a:srgbClr val="FEF8E8"/>
              </a:gs>
              <a:gs pos="29000">
                <a:srgbClr val="EBBA3A"/>
              </a:gs>
            </a:gsLst>
            <a:lin ang="42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56">
              <a:spcBef>
                <a:spcPct val="50000"/>
              </a:spcBef>
            </a:pPr>
            <a:endParaRPr lang="ru-RU" sz="336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110947" y="1011597"/>
            <a:ext cx="4400047" cy="1434394"/>
            <a:chOff x="145441" y="6169434"/>
            <a:chExt cx="1634659" cy="571527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145441" y="6169434"/>
              <a:ext cx="1625684" cy="571527"/>
            </a:xfrm>
            <a:prstGeom prst="roundRect">
              <a:avLst/>
            </a:prstGeom>
            <a:gradFill>
              <a:gsLst>
                <a:gs pos="0">
                  <a:srgbClr val="FEF8E8"/>
                </a:gs>
                <a:gs pos="74000">
                  <a:srgbClr val="EBBA3A"/>
                </a:gs>
              </a:gsLst>
              <a:lin ang="48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56">
                <a:spcBef>
                  <a:spcPct val="50000"/>
                </a:spcBef>
              </a:pPr>
              <a:endParaRPr lang="ru-RU" sz="336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7810" y="6307587"/>
              <a:ext cx="1492290" cy="28205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indent="191638" algn="just" defTabSz="653156">
                <a:spcBef>
                  <a:spcPct val="50000"/>
                </a:spcBef>
              </a:pPr>
              <a:r>
                <a:rPr lang="ru-RU" sz="1000" dirty="0">
                  <a:solidFill>
                    <a:prstClr val="black"/>
                  </a:solidFill>
                  <a:latin typeface="BwSurco-Regular" panose="00000500000000000000" pitchFamily="50" charset="-52"/>
                  <a:cs typeface="Arial" panose="020B0604020202020204" pitchFamily="34" charset="0"/>
                </a:rPr>
                <a:t>Специалист занимается разработкой и применением средств интеллектуального анализа данных на основе геофизических и </a:t>
              </a:r>
              <a:r>
                <a:rPr lang="ru-RU" sz="1000" dirty="0" err="1">
                  <a:solidFill>
                    <a:prstClr val="black"/>
                  </a:solidFill>
                  <a:latin typeface="BwSurco-Regular" panose="00000500000000000000" pitchFamily="50" charset="-52"/>
                  <a:cs typeface="Arial" panose="020B0604020202020204" pitchFamily="34" charset="0"/>
                </a:rPr>
                <a:t>геологогеофизических</a:t>
              </a:r>
              <a:r>
                <a:rPr lang="ru-RU" sz="1000" dirty="0">
                  <a:solidFill>
                    <a:prstClr val="black"/>
                  </a:solidFill>
                  <a:latin typeface="BwSurco-Regular" panose="00000500000000000000" pitchFamily="50" charset="-52"/>
                  <a:cs typeface="Arial" panose="020B0604020202020204" pitchFamily="34" charset="0"/>
                </a:rPr>
                <a:t> исследований нефтяных и газовых скважин.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5902" y="6170229"/>
              <a:ext cx="1411335" cy="9810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1000" b="1" dirty="0">
                  <a:solidFill>
                    <a:prstClr val="black"/>
                  </a:solidFill>
                  <a:latin typeface="BwSurco-Medium" panose="00000600000000000000" pitchFamily="50" charset="-52"/>
                </a:rPr>
                <a:t>КТО ЭТО?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7969300" y="3820794"/>
            <a:ext cx="4211376" cy="1264390"/>
            <a:chOff x="143482" y="6020904"/>
            <a:chExt cx="2370443" cy="829175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43482" y="6020904"/>
              <a:ext cx="2370443" cy="815259"/>
            </a:xfrm>
            <a:prstGeom prst="roundRect">
              <a:avLst/>
            </a:prstGeom>
            <a:gradFill>
              <a:gsLst>
                <a:gs pos="0">
                  <a:srgbClr val="FEF8E8"/>
                </a:gs>
                <a:gs pos="67000">
                  <a:srgbClr val="EBBA3A"/>
                </a:gs>
              </a:gsLst>
              <a:lin ang="48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56">
                <a:spcBef>
                  <a:spcPct val="50000"/>
                </a:spcBef>
              </a:pPr>
              <a:endParaRPr lang="ru-RU" sz="336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85808" y="6184017"/>
              <a:ext cx="2303648" cy="66606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228590" indent="-228590" defTabSz="653156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000" b="1" dirty="0" err="1">
                  <a:solidFill>
                    <a:prstClr val="black"/>
                  </a:solidFill>
                  <a:latin typeface="Arial" pitchFamily="34" charset="0"/>
                </a:rPr>
                <a:t>Башнефтегеофизика</a:t>
              </a:r>
              <a:endParaRPr lang="ru-RU" sz="1000" b="1" dirty="0">
                <a:solidFill>
                  <a:prstClr val="black"/>
                </a:solidFill>
                <a:latin typeface="Arial" pitchFamily="34" charset="0"/>
              </a:endParaRPr>
            </a:p>
            <a:p>
              <a:pPr marL="228590" indent="-228590" defTabSz="653156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000" b="1" dirty="0" err="1">
                  <a:solidFill>
                    <a:prstClr val="black"/>
                  </a:solidFill>
                  <a:latin typeface="Arial" pitchFamily="34" charset="0"/>
                </a:rPr>
                <a:t>Газпромнефть</a:t>
              </a:r>
              <a:r>
                <a:rPr lang="ru-RU" sz="1000" b="1" dirty="0">
                  <a:solidFill>
                    <a:prstClr val="black"/>
                  </a:solidFill>
                  <a:latin typeface="Arial" pitchFamily="34" charset="0"/>
                </a:rPr>
                <a:t> — Цифровые решения</a:t>
              </a:r>
              <a:endParaRPr lang="en-US" sz="1000" b="1" dirty="0">
                <a:solidFill>
                  <a:prstClr val="black"/>
                </a:solidFill>
                <a:latin typeface="Arial" pitchFamily="34" charset="0"/>
              </a:endParaRPr>
            </a:p>
            <a:p>
              <a:pPr marL="228590" indent="-228590" defTabSz="653156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000" b="1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РН-</a:t>
              </a:r>
              <a:r>
                <a:rPr lang="ru-RU" sz="1000" b="1" dirty="0" err="1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БашНИПИНефть</a:t>
              </a:r>
              <a:endParaRPr lang="ru-RU" sz="10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marL="228590" indent="-228590" defTabSz="653156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000" b="1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НПФ «Геофизика»</a:t>
              </a:r>
            </a:p>
            <a:p>
              <a:pPr marL="228590" indent="-228590" defTabSz="653156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endParaRPr lang="ru-RU" sz="10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82298" y="6049886"/>
              <a:ext cx="1427890" cy="173423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1000" b="1" dirty="0">
                  <a:solidFill>
                    <a:prstClr val="black"/>
                  </a:solidFill>
                  <a:latin typeface="BwSurco-Medium" panose="00000600000000000000" pitchFamily="50" charset="-52"/>
                </a:rPr>
                <a:t>РАБОТОДАТЕЛИ</a:t>
              </a: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8005303" y="584683"/>
            <a:ext cx="4211377" cy="3207869"/>
            <a:chOff x="-58648" y="5951187"/>
            <a:chExt cx="3368265" cy="1552918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-58648" y="5970074"/>
              <a:ext cx="3368265" cy="1525997"/>
            </a:xfrm>
            <a:prstGeom prst="roundRect">
              <a:avLst/>
            </a:prstGeom>
            <a:gradFill>
              <a:gsLst>
                <a:gs pos="0">
                  <a:srgbClr val="FEF8E8"/>
                </a:gs>
                <a:gs pos="50000">
                  <a:srgbClr val="EBBA3A"/>
                </a:gs>
              </a:gsLst>
              <a:lin ang="48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56">
                <a:spcBef>
                  <a:spcPct val="50000"/>
                </a:spcBef>
              </a:pPr>
              <a:endParaRPr lang="ru-RU" sz="336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36088" y="6036520"/>
              <a:ext cx="2886944" cy="146758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122467" indent="-122467" defTabSz="653156">
                <a:spcBef>
                  <a:spcPts val="429"/>
                </a:spcBef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сбор данных с технических объектов (промышленное нефтегазовое и энергетическое оборудование) с помощью датчиков, микроконтроллеров, микрокомпьютеров;</a:t>
              </a:r>
            </a:p>
            <a:p>
              <a:pPr marL="122467" indent="-122467" defTabSz="653156">
                <a:spcBef>
                  <a:spcPts val="429"/>
                </a:spcBef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передача данных по каналам и сетям связи, в </a:t>
              </a:r>
              <a:r>
                <a:rPr lang="ru-RU" sz="900" dirty="0" err="1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т.ч</a:t>
              </a: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. беспроводным и «интернет-вещей»;</a:t>
              </a:r>
            </a:p>
            <a:p>
              <a:pPr marL="122467" indent="-122467" defTabSz="653156">
                <a:spcBef>
                  <a:spcPts val="429"/>
                </a:spcBef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цифровая обработка геофизических данных с помощью разрабатываемого ПО, программ и сред для инженерных расчетов и моделирования;</a:t>
              </a:r>
            </a:p>
            <a:p>
              <a:pPr marL="122467" indent="-122467" defTabSz="653156">
                <a:spcBef>
                  <a:spcPts val="429"/>
                </a:spcBef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проектирование баз данных (БД), разработка приложений для работы с геофизическими данными;</a:t>
              </a:r>
            </a:p>
            <a:p>
              <a:pPr marL="122467" indent="-122467" defTabSz="653156">
                <a:spcBef>
                  <a:spcPts val="429"/>
                </a:spcBef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визуализация объектов и процессов с помощью технологий 3D/VR/AR;</a:t>
              </a:r>
            </a:p>
            <a:p>
              <a:pPr marL="122467" indent="-122467" defTabSz="653156">
                <a:spcBef>
                  <a:spcPts val="429"/>
                </a:spcBef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разработка приложений для аналитики и поддержка принятия решений на основе интеллектуального анализа данных;</a:t>
              </a:r>
            </a:p>
            <a:p>
              <a:pPr marL="122467" indent="-122467" defTabSz="653156">
                <a:spcBef>
                  <a:spcPts val="429"/>
                </a:spcBef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rgbClr val="000000"/>
                  </a:solidFill>
                  <a:latin typeface="Arial" pitchFamily="34" charset="0"/>
                  <a:cs typeface="Arial" panose="020B0604020202020204" pitchFamily="34" charset="0"/>
                </a:rPr>
                <a:t>̵проектирование, разработка и внедрение информационно-аналитических аппаратно-программных систем на основе веб- и мобильных технологий для аналитики геофизических данных. 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913" y="5951187"/>
              <a:ext cx="2922610" cy="17188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1143" b="1" dirty="0">
                  <a:solidFill>
                    <a:prstClr val="black"/>
                  </a:solidFill>
                  <a:latin typeface="BwSurco-Medium" panose="00000600000000000000" pitchFamily="50" charset="-52"/>
                </a:rPr>
                <a:t>ЗАДАЧИ ПРОФЕССИИ</a:t>
              </a: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3827748" y="5500"/>
            <a:ext cx="4551059" cy="757959"/>
            <a:chOff x="5825315" y="2919601"/>
            <a:chExt cx="1378921" cy="491084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5825315" y="2919601"/>
              <a:ext cx="1328083" cy="491084"/>
            </a:xfrm>
            <a:prstGeom prst="roundRect">
              <a:avLst/>
            </a:prstGeom>
            <a:gradFill>
              <a:gsLst>
                <a:gs pos="0">
                  <a:srgbClr val="FEF8E8"/>
                </a:gs>
                <a:gs pos="69000">
                  <a:srgbClr val="EBBA3A"/>
                </a:gs>
              </a:gsLst>
              <a:lin ang="4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56">
                <a:spcBef>
                  <a:spcPct val="50000"/>
                </a:spcBef>
              </a:pPr>
              <a:endParaRPr lang="ru-RU" sz="336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26502" y="2984394"/>
              <a:ext cx="1377734" cy="23310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1714" b="1" dirty="0">
                  <a:solidFill>
                    <a:prstClr val="black"/>
                  </a:solidFill>
                  <a:latin typeface="BwSurco-Bold"/>
                </a:rPr>
                <a:t>ИТ - аналитик в нефтегазовой отрасли</a:t>
              </a:r>
            </a:p>
          </p:txBody>
        </p:sp>
      </p:grpSp>
      <p:sp>
        <p:nvSpPr>
          <p:cNvPr id="57" name="Шестиугольник 56"/>
          <p:cNvSpPr/>
          <p:nvPr/>
        </p:nvSpPr>
        <p:spPr>
          <a:xfrm rot="5400000">
            <a:off x="4453889" y="1478285"/>
            <a:ext cx="3432531" cy="3143485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56">
              <a:spcBef>
                <a:spcPct val="50000"/>
              </a:spcBef>
            </a:pPr>
            <a:endParaRPr lang="ru-RU" sz="336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" name="Shape"/>
          <p:cNvSpPr/>
          <p:nvPr/>
        </p:nvSpPr>
        <p:spPr>
          <a:xfrm>
            <a:off x="136615" y="1444630"/>
            <a:ext cx="412481" cy="456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43" y="21600"/>
                </a:moveTo>
                <a:cubicBezTo>
                  <a:pt x="3857" y="21600"/>
                  <a:pt x="3857" y="21600"/>
                  <a:pt x="3857" y="21600"/>
                </a:cubicBezTo>
                <a:cubicBezTo>
                  <a:pt x="1543" y="21600"/>
                  <a:pt x="0" y="20206"/>
                  <a:pt x="0" y="18116"/>
                </a:cubicBezTo>
                <a:cubicBezTo>
                  <a:pt x="0" y="14981"/>
                  <a:pt x="771" y="10103"/>
                  <a:pt x="5400" y="10103"/>
                </a:cubicBezTo>
                <a:cubicBezTo>
                  <a:pt x="5786" y="10103"/>
                  <a:pt x="7714" y="11845"/>
                  <a:pt x="10800" y="11845"/>
                </a:cubicBezTo>
                <a:cubicBezTo>
                  <a:pt x="13886" y="11845"/>
                  <a:pt x="15814" y="10103"/>
                  <a:pt x="16200" y="10103"/>
                </a:cubicBezTo>
                <a:cubicBezTo>
                  <a:pt x="20829" y="10103"/>
                  <a:pt x="21600" y="14981"/>
                  <a:pt x="21600" y="18116"/>
                </a:cubicBezTo>
                <a:cubicBezTo>
                  <a:pt x="21600" y="20206"/>
                  <a:pt x="20057" y="21600"/>
                  <a:pt x="17743" y="21600"/>
                </a:cubicBezTo>
                <a:close/>
                <a:moveTo>
                  <a:pt x="10800" y="10800"/>
                </a:moveTo>
                <a:cubicBezTo>
                  <a:pt x="7714" y="10800"/>
                  <a:pt x="5014" y="8361"/>
                  <a:pt x="5014" y="5574"/>
                </a:cubicBezTo>
                <a:cubicBezTo>
                  <a:pt x="5014" y="2439"/>
                  <a:pt x="7714" y="0"/>
                  <a:pt x="10800" y="0"/>
                </a:cubicBezTo>
                <a:cubicBezTo>
                  <a:pt x="14271" y="0"/>
                  <a:pt x="16586" y="2439"/>
                  <a:pt x="16586" y="5574"/>
                </a:cubicBezTo>
                <a:cubicBezTo>
                  <a:pt x="16586" y="8361"/>
                  <a:pt x="14271" y="10800"/>
                  <a:pt x="10800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3543" tIns="43543" rIns="43543" bIns="43543"/>
          <a:lstStyle/>
          <a:p>
            <a:pPr algn="ctr" defTabSz="435437" hangingPunct="0">
              <a:spcBef>
                <a:spcPct val="50000"/>
              </a:spcBef>
              <a:defRPr/>
            </a:pPr>
            <a:endParaRPr sz="1714" b="1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5" name="Shape"/>
          <p:cNvSpPr/>
          <p:nvPr/>
        </p:nvSpPr>
        <p:spPr>
          <a:xfrm>
            <a:off x="11414689" y="4101829"/>
            <a:ext cx="474473" cy="443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00"/>
                </a:moveTo>
                <a:cubicBezTo>
                  <a:pt x="21600" y="6300"/>
                  <a:pt x="21600" y="6300"/>
                  <a:pt x="21600" y="6300"/>
                </a:cubicBezTo>
                <a:cubicBezTo>
                  <a:pt x="20197" y="6300"/>
                  <a:pt x="20197" y="6300"/>
                  <a:pt x="20197" y="6300"/>
                </a:cubicBezTo>
                <a:cubicBezTo>
                  <a:pt x="20197" y="6600"/>
                  <a:pt x="19636" y="6900"/>
                  <a:pt x="19356" y="6900"/>
                </a:cubicBezTo>
                <a:cubicBezTo>
                  <a:pt x="2244" y="6900"/>
                  <a:pt x="2244" y="6900"/>
                  <a:pt x="2244" y="6900"/>
                </a:cubicBezTo>
                <a:cubicBezTo>
                  <a:pt x="1683" y="6900"/>
                  <a:pt x="1403" y="6600"/>
                  <a:pt x="1403" y="6300"/>
                </a:cubicBezTo>
                <a:cubicBezTo>
                  <a:pt x="0" y="6300"/>
                  <a:pt x="0" y="6300"/>
                  <a:pt x="0" y="63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10660" y="0"/>
                  <a:pt x="10660" y="0"/>
                  <a:pt x="10660" y="0"/>
                </a:cubicBezTo>
                <a:lnTo>
                  <a:pt x="21600" y="4800"/>
                </a:lnTo>
                <a:close/>
                <a:moveTo>
                  <a:pt x="21600" y="201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100"/>
                  <a:pt x="0" y="20100"/>
                  <a:pt x="0" y="20100"/>
                </a:cubicBezTo>
                <a:cubicBezTo>
                  <a:pt x="0" y="19800"/>
                  <a:pt x="281" y="19500"/>
                  <a:pt x="842" y="19500"/>
                </a:cubicBezTo>
                <a:cubicBezTo>
                  <a:pt x="20758" y="19500"/>
                  <a:pt x="20758" y="19500"/>
                  <a:pt x="20758" y="19500"/>
                </a:cubicBezTo>
                <a:cubicBezTo>
                  <a:pt x="21319" y="19500"/>
                  <a:pt x="21600" y="19800"/>
                  <a:pt x="21600" y="20100"/>
                </a:cubicBezTo>
                <a:close/>
                <a:moveTo>
                  <a:pt x="5610" y="7800"/>
                </a:moveTo>
                <a:cubicBezTo>
                  <a:pt x="5610" y="17100"/>
                  <a:pt x="5610" y="17100"/>
                  <a:pt x="5610" y="17100"/>
                </a:cubicBezTo>
                <a:cubicBezTo>
                  <a:pt x="7013" y="17100"/>
                  <a:pt x="7013" y="17100"/>
                  <a:pt x="7013" y="17100"/>
                </a:cubicBezTo>
                <a:cubicBezTo>
                  <a:pt x="7013" y="7800"/>
                  <a:pt x="7013" y="7800"/>
                  <a:pt x="7013" y="7800"/>
                </a:cubicBezTo>
                <a:cubicBezTo>
                  <a:pt x="10099" y="7800"/>
                  <a:pt x="10099" y="7800"/>
                  <a:pt x="10099" y="7800"/>
                </a:cubicBezTo>
                <a:cubicBezTo>
                  <a:pt x="10099" y="17100"/>
                  <a:pt x="10099" y="17100"/>
                  <a:pt x="10099" y="17100"/>
                </a:cubicBezTo>
                <a:cubicBezTo>
                  <a:pt x="11501" y="17100"/>
                  <a:pt x="11501" y="17100"/>
                  <a:pt x="11501" y="17100"/>
                </a:cubicBezTo>
                <a:cubicBezTo>
                  <a:pt x="11501" y="7800"/>
                  <a:pt x="11501" y="7800"/>
                  <a:pt x="11501" y="7800"/>
                </a:cubicBezTo>
                <a:cubicBezTo>
                  <a:pt x="14306" y="7800"/>
                  <a:pt x="14306" y="7800"/>
                  <a:pt x="14306" y="7800"/>
                </a:cubicBezTo>
                <a:cubicBezTo>
                  <a:pt x="14306" y="17100"/>
                  <a:pt x="14306" y="17100"/>
                  <a:pt x="14306" y="17100"/>
                </a:cubicBezTo>
                <a:cubicBezTo>
                  <a:pt x="15709" y="17100"/>
                  <a:pt x="15709" y="17100"/>
                  <a:pt x="15709" y="17100"/>
                </a:cubicBezTo>
                <a:cubicBezTo>
                  <a:pt x="15709" y="7800"/>
                  <a:pt x="15709" y="7800"/>
                  <a:pt x="15709" y="7800"/>
                </a:cubicBezTo>
                <a:cubicBezTo>
                  <a:pt x="18795" y="7800"/>
                  <a:pt x="18795" y="7800"/>
                  <a:pt x="18795" y="7800"/>
                </a:cubicBezTo>
                <a:cubicBezTo>
                  <a:pt x="18795" y="17100"/>
                  <a:pt x="18795" y="17100"/>
                  <a:pt x="18795" y="17100"/>
                </a:cubicBezTo>
                <a:cubicBezTo>
                  <a:pt x="19356" y="17100"/>
                  <a:pt x="19356" y="17100"/>
                  <a:pt x="19356" y="17100"/>
                </a:cubicBezTo>
                <a:cubicBezTo>
                  <a:pt x="19636" y="17100"/>
                  <a:pt x="20197" y="17400"/>
                  <a:pt x="20197" y="17700"/>
                </a:cubicBezTo>
                <a:cubicBezTo>
                  <a:pt x="20197" y="18600"/>
                  <a:pt x="20197" y="18600"/>
                  <a:pt x="20197" y="18600"/>
                </a:cubicBezTo>
                <a:cubicBezTo>
                  <a:pt x="1403" y="18600"/>
                  <a:pt x="1403" y="18600"/>
                  <a:pt x="1403" y="18600"/>
                </a:cubicBezTo>
                <a:cubicBezTo>
                  <a:pt x="1403" y="17700"/>
                  <a:pt x="1403" y="17700"/>
                  <a:pt x="1403" y="17700"/>
                </a:cubicBezTo>
                <a:cubicBezTo>
                  <a:pt x="1403" y="17400"/>
                  <a:pt x="1683" y="17100"/>
                  <a:pt x="2244" y="17100"/>
                </a:cubicBezTo>
                <a:cubicBezTo>
                  <a:pt x="2805" y="17100"/>
                  <a:pt x="2805" y="17100"/>
                  <a:pt x="2805" y="17100"/>
                </a:cubicBezTo>
                <a:cubicBezTo>
                  <a:pt x="2805" y="7800"/>
                  <a:pt x="2805" y="7800"/>
                  <a:pt x="2805" y="7800"/>
                </a:cubicBezTo>
                <a:lnTo>
                  <a:pt x="5610" y="780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3543" tIns="43543" rIns="43543" bIns="43543"/>
          <a:lstStyle/>
          <a:p>
            <a:pPr algn="ctr" defTabSz="435437" hangingPunct="0">
              <a:spcBef>
                <a:spcPct val="50000"/>
              </a:spcBef>
              <a:defRPr/>
            </a:pPr>
            <a:endParaRPr sz="1714" b="1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6" name="Shape"/>
          <p:cNvSpPr/>
          <p:nvPr/>
        </p:nvSpPr>
        <p:spPr>
          <a:xfrm>
            <a:off x="7965663" y="1880441"/>
            <a:ext cx="442781" cy="52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00"/>
                </a:moveTo>
                <a:cubicBezTo>
                  <a:pt x="21600" y="20400"/>
                  <a:pt x="21600" y="20400"/>
                  <a:pt x="21600" y="20400"/>
                </a:cubicBezTo>
                <a:cubicBezTo>
                  <a:pt x="21600" y="21300"/>
                  <a:pt x="21246" y="21600"/>
                  <a:pt x="20538" y="21600"/>
                </a:cubicBezTo>
                <a:cubicBezTo>
                  <a:pt x="1416" y="21600"/>
                  <a:pt x="1416" y="21600"/>
                  <a:pt x="1416" y="21600"/>
                </a:cubicBezTo>
                <a:cubicBezTo>
                  <a:pt x="354" y="21600"/>
                  <a:pt x="0" y="21300"/>
                  <a:pt x="0" y="204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600"/>
                  <a:pt x="354" y="0"/>
                  <a:pt x="1416" y="0"/>
                </a:cubicBezTo>
                <a:cubicBezTo>
                  <a:pt x="12748" y="0"/>
                  <a:pt x="12748" y="0"/>
                  <a:pt x="12748" y="0"/>
                </a:cubicBezTo>
                <a:cubicBezTo>
                  <a:pt x="12748" y="6600"/>
                  <a:pt x="12748" y="6600"/>
                  <a:pt x="12748" y="6600"/>
                </a:cubicBezTo>
                <a:cubicBezTo>
                  <a:pt x="12748" y="7200"/>
                  <a:pt x="13102" y="7800"/>
                  <a:pt x="14164" y="7800"/>
                </a:cubicBezTo>
                <a:lnTo>
                  <a:pt x="21600" y="7800"/>
                </a:lnTo>
                <a:close/>
                <a:moveTo>
                  <a:pt x="16289" y="9600"/>
                </a:moveTo>
                <a:cubicBezTo>
                  <a:pt x="16289" y="9600"/>
                  <a:pt x="15934" y="9300"/>
                  <a:pt x="15934" y="9300"/>
                </a:cubicBezTo>
                <a:cubicBezTo>
                  <a:pt x="5666" y="9300"/>
                  <a:pt x="5666" y="9300"/>
                  <a:pt x="5666" y="9300"/>
                </a:cubicBezTo>
                <a:cubicBezTo>
                  <a:pt x="5666" y="9300"/>
                  <a:pt x="5311" y="9600"/>
                  <a:pt x="5311" y="9600"/>
                </a:cubicBezTo>
                <a:cubicBezTo>
                  <a:pt x="5311" y="10500"/>
                  <a:pt x="5311" y="10500"/>
                  <a:pt x="5311" y="10500"/>
                </a:cubicBezTo>
                <a:cubicBezTo>
                  <a:pt x="5311" y="10800"/>
                  <a:pt x="5666" y="10800"/>
                  <a:pt x="5666" y="10800"/>
                </a:cubicBezTo>
                <a:cubicBezTo>
                  <a:pt x="15934" y="10800"/>
                  <a:pt x="15934" y="10800"/>
                  <a:pt x="15934" y="10800"/>
                </a:cubicBezTo>
                <a:cubicBezTo>
                  <a:pt x="15934" y="10800"/>
                  <a:pt x="16289" y="10800"/>
                  <a:pt x="16289" y="10500"/>
                </a:cubicBezTo>
                <a:lnTo>
                  <a:pt x="16289" y="9600"/>
                </a:lnTo>
                <a:close/>
                <a:moveTo>
                  <a:pt x="16289" y="12900"/>
                </a:moveTo>
                <a:cubicBezTo>
                  <a:pt x="16289" y="12600"/>
                  <a:pt x="15934" y="12300"/>
                  <a:pt x="15934" y="12300"/>
                </a:cubicBezTo>
                <a:cubicBezTo>
                  <a:pt x="5666" y="12300"/>
                  <a:pt x="5666" y="12300"/>
                  <a:pt x="5666" y="12300"/>
                </a:cubicBezTo>
                <a:cubicBezTo>
                  <a:pt x="5666" y="12300"/>
                  <a:pt x="5311" y="12600"/>
                  <a:pt x="5311" y="12900"/>
                </a:cubicBezTo>
                <a:cubicBezTo>
                  <a:pt x="5311" y="13500"/>
                  <a:pt x="5311" y="13500"/>
                  <a:pt x="5311" y="13500"/>
                </a:cubicBezTo>
                <a:cubicBezTo>
                  <a:pt x="5311" y="13800"/>
                  <a:pt x="5666" y="14100"/>
                  <a:pt x="5666" y="14100"/>
                </a:cubicBezTo>
                <a:cubicBezTo>
                  <a:pt x="15934" y="14100"/>
                  <a:pt x="15934" y="14100"/>
                  <a:pt x="15934" y="14100"/>
                </a:cubicBezTo>
                <a:cubicBezTo>
                  <a:pt x="15934" y="14100"/>
                  <a:pt x="16289" y="13800"/>
                  <a:pt x="16289" y="13500"/>
                </a:cubicBezTo>
                <a:lnTo>
                  <a:pt x="16289" y="12900"/>
                </a:lnTo>
                <a:close/>
                <a:moveTo>
                  <a:pt x="16289" y="15900"/>
                </a:moveTo>
                <a:cubicBezTo>
                  <a:pt x="16289" y="15600"/>
                  <a:pt x="15934" y="15600"/>
                  <a:pt x="15934" y="15600"/>
                </a:cubicBezTo>
                <a:cubicBezTo>
                  <a:pt x="5666" y="15600"/>
                  <a:pt x="5666" y="15600"/>
                  <a:pt x="5666" y="15600"/>
                </a:cubicBezTo>
                <a:cubicBezTo>
                  <a:pt x="5666" y="15600"/>
                  <a:pt x="5311" y="15600"/>
                  <a:pt x="5311" y="15900"/>
                </a:cubicBezTo>
                <a:cubicBezTo>
                  <a:pt x="5311" y="16800"/>
                  <a:pt x="5311" y="16800"/>
                  <a:pt x="5311" y="16800"/>
                </a:cubicBezTo>
                <a:cubicBezTo>
                  <a:pt x="5311" y="16800"/>
                  <a:pt x="5666" y="17100"/>
                  <a:pt x="5666" y="17100"/>
                </a:cubicBezTo>
                <a:cubicBezTo>
                  <a:pt x="15934" y="17100"/>
                  <a:pt x="15934" y="17100"/>
                  <a:pt x="15934" y="17100"/>
                </a:cubicBezTo>
                <a:cubicBezTo>
                  <a:pt x="15934" y="17100"/>
                  <a:pt x="16289" y="16800"/>
                  <a:pt x="16289" y="16800"/>
                </a:cubicBezTo>
                <a:lnTo>
                  <a:pt x="16289" y="15900"/>
                </a:lnTo>
                <a:close/>
                <a:moveTo>
                  <a:pt x="21246" y="6300"/>
                </a:moveTo>
                <a:cubicBezTo>
                  <a:pt x="14518" y="6300"/>
                  <a:pt x="14518" y="6300"/>
                  <a:pt x="14518" y="6300"/>
                </a:cubicBezTo>
                <a:cubicBezTo>
                  <a:pt x="14518" y="600"/>
                  <a:pt x="14518" y="600"/>
                  <a:pt x="14518" y="600"/>
                </a:cubicBezTo>
                <a:cubicBezTo>
                  <a:pt x="14518" y="600"/>
                  <a:pt x="14872" y="900"/>
                  <a:pt x="14872" y="900"/>
                </a:cubicBezTo>
                <a:cubicBezTo>
                  <a:pt x="20892" y="5700"/>
                  <a:pt x="20892" y="5700"/>
                  <a:pt x="20892" y="5700"/>
                </a:cubicBezTo>
                <a:cubicBezTo>
                  <a:pt x="20892" y="6000"/>
                  <a:pt x="20892" y="6000"/>
                  <a:pt x="21246" y="63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3543" tIns="43543" rIns="43543" bIns="43543"/>
          <a:lstStyle/>
          <a:p>
            <a:pPr algn="ctr" defTabSz="435437" hangingPunct="0">
              <a:spcBef>
                <a:spcPct val="50000"/>
              </a:spcBef>
              <a:defRPr/>
            </a:pPr>
            <a:endParaRPr sz="1714" b="1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144" name="Группа 143"/>
          <p:cNvGrpSpPr/>
          <p:nvPr/>
        </p:nvGrpSpPr>
        <p:grpSpPr>
          <a:xfrm>
            <a:off x="78819" y="2506303"/>
            <a:ext cx="4328882" cy="2508936"/>
            <a:chOff x="1468239" y="2786838"/>
            <a:chExt cx="6885466" cy="1456729"/>
          </a:xfrm>
        </p:grpSpPr>
        <p:sp>
          <p:nvSpPr>
            <p:cNvPr id="145" name="Скругленный прямоугольник 144"/>
            <p:cNvSpPr/>
            <p:nvPr/>
          </p:nvSpPr>
          <p:spPr>
            <a:xfrm>
              <a:off x="1468239" y="2786838"/>
              <a:ext cx="6885466" cy="1456729"/>
            </a:xfrm>
            <a:prstGeom prst="roundRect">
              <a:avLst>
                <a:gd name="adj" fmla="val 6980"/>
              </a:avLst>
            </a:prstGeom>
            <a:gradFill>
              <a:gsLst>
                <a:gs pos="0">
                  <a:srgbClr val="FEF8E8"/>
                </a:gs>
                <a:gs pos="63000">
                  <a:srgbClr val="EBBA3A"/>
                </a:gs>
              </a:gsLst>
              <a:lin ang="36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56">
                <a:spcBef>
                  <a:spcPct val="50000"/>
                </a:spcBef>
              </a:pPr>
              <a:endParaRPr lang="ru-RU" sz="336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212784" y="2813582"/>
              <a:ext cx="3041060" cy="15573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1143" b="1" dirty="0">
                  <a:solidFill>
                    <a:prstClr val="black"/>
                  </a:solidFill>
                  <a:latin typeface="BwSurco-Medium" panose="00000600000000000000" pitchFamily="50" charset="-52"/>
                </a:rPr>
                <a:t>НАВЫКИ И УМЕНИЯ</a:t>
              </a: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336159" y="2810374"/>
            <a:ext cx="899884" cy="1066278"/>
            <a:chOff x="6026786" y="7883077"/>
            <a:chExt cx="1259838" cy="1492789"/>
          </a:xfrm>
        </p:grpSpPr>
        <p:sp>
          <p:nvSpPr>
            <p:cNvPr id="110" name="Прямоугольник с двумя скругленными противолежащими углами 109"/>
            <p:cNvSpPr/>
            <p:nvPr/>
          </p:nvSpPr>
          <p:spPr>
            <a:xfrm>
              <a:off x="6052616" y="7883077"/>
              <a:ext cx="1214541" cy="1492789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53156">
                <a:spcBef>
                  <a:spcPct val="50000"/>
                </a:spcBef>
              </a:pPr>
              <a:endParaRPr lang="ru-RU" sz="3360" b="1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1" name="Picture 18" descr="https://atlas100.ru/upload/iblock/07b/07bc02287a9737d6c441967a8663ee5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104" y="8040281"/>
              <a:ext cx="706947" cy="784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111"/>
            <p:cNvSpPr txBox="1"/>
            <p:nvPr/>
          </p:nvSpPr>
          <p:spPr>
            <a:xfrm>
              <a:off x="6026786" y="8801636"/>
              <a:ext cx="1259838" cy="56015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1000" b="1" dirty="0">
                  <a:solidFill>
                    <a:prstClr val="black"/>
                  </a:solidFill>
                  <a:latin typeface="BwSurco-Medium" panose="00000600000000000000" pitchFamily="50" charset="-52"/>
                </a:rPr>
                <a:t>Системное мышление</a:t>
              </a: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215037" y="3948962"/>
            <a:ext cx="1026306" cy="1061344"/>
            <a:chOff x="7277461" y="7881262"/>
            <a:chExt cx="1436829" cy="1485881"/>
          </a:xfrm>
        </p:grpSpPr>
        <p:sp>
          <p:nvSpPr>
            <p:cNvPr id="114" name="Прямоугольник с двумя скругленными противолежащими углами 113"/>
            <p:cNvSpPr/>
            <p:nvPr/>
          </p:nvSpPr>
          <p:spPr>
            <a:xfrm>
              <a:off x="7447032" y="7881262"/>
              <a:ext cx="1204566" cy="1446191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53156">
                <a:spcBef>
                  <a:spcPct val="50000"/>
                </a:spcBef>
              </a:pPr>
              <a:endParaRPr lang="ru-RU" sz="3360" b="1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7" name="Picture 20" descr="https://atlas100.ru/upload/iblock/b58/b58cc1be1e613fd7e6097ea68ee1f278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45" y="8038741"/>
              <a:ext cx="706947" cy="784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TextBox 117"/>
            <p:cNvSpPr txBox="1"/>
            <p:nvPr/>
          </p:nvSpPr>
          <p:spPr>
            <a:xfrm>
              <a:off x="7277461" y="8806989"/>
              <a:ext cx="1436829" cy="56015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1000" b="1" dirty="0">
                  <a:solidFill>
                    <a:prstClr val="black"/>
                  </a:solidFill>
                  <a:latin typeface="BwSurco-Medium" panose="00000600000000000000" pitchFamily="50" charset="-52"/>
                </a:rPr>
                <a:t>Управление проектами</a:t>
              </a:r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2637514" y="3910356"/>
            <a:ext cx="1680117" cy="1066279"/>
            <a:chOff x="9071720" y="7883077"/>
            <a:chExt cx="2352164" cy="1492789"/>
          </a:xfrm>
        </p:grpSpPr>
        <p:sp>
          <p:nvSpPr>
            <p:cNvPr id="135" name="Прямоугольник с двумя скругленными противолежащими углами 134"/>
            <p:cNvSpPr/>
            <p:nvPr/>
          </p:nvSpPr>
          <p:spPr>
            <a:xfrm>
              <a:off x="9132836" y="7883077"/>
              <a:ext cx="2265642" cy="1492789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53156">
                <a:spcBef>
                  <a:spcPct val="50000"/>
                </a:spcBef>
              </a:pPr>
              <a:endParaRPr lang="ru-RU" sz="3360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9071720" y="8812290"/>
              <a:ext cx="2352164" cy="513923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714" b="1" dirty="0" err="1">
                  <a:solidFill>
                    <a:prstClr val="black"/>
                  </a:solidFill>
                  <a:latin typeface="BwSurco-Medium" panose="00000600000000000000" pitchFamily="50" charset="-52"/>
                </a:rPr>
                <a:t>Клиентоориентированность</a:t>
              </a:r>
              <a:endParaRPr lang="ru-RU" sz="714" b="1" dirty="0">
                <a:solidFill>
                  <a:prstClr val="black"/>
                </a:solidFill>
                <a:latin typeface="BwSurco-Medium" panose="00000600000000000000" pitchFamily="50" charset="-52"/>
              </a:endParaRPr>
            </a:p>
            <a:p>
              <a:pPr algn="ctr" defTabSz="653156">
                <a:spcBef>
                  <a:spcPct val="50000"/>
                </a:spcBef>
              </a:pPr>
              <a:r>
                <a:rPr lang="ru-RU" sz="714" b="1" dirty="0" err="1">
                  <a:solidFill>
                    <a:prstClr val="black"/>
                  </a:solidFill>
                  <a:latin typeface="BwSurco-Medium" panose="00000600000000000000" pitchFamily="50" charset="-52"/>
                </a:rPr>
                <a:t>продуктоориентированноость</a:t>
              </a:r>
              <a:endParaRPr lang="ru-RU" sz="714" b="1" dirty="0">
                <a:solidFill>
                  <a:prstClr val="black"/>
                </a:solidFill>
                <a:latin typeface="BwSurco-Medium" panose="00000600000000000000" pitchFamily="50" charset="-52"/>
              </a:endParaRPr>
            </a:p>
          </p:txBody>
        </p:sp>
        <p:pic>
          <p:nvPicPr>
            <p:cNvPr id="138" name="Picture 6" descr="https://atlas100.ru/upload/iblock/ad8/ad81d0b78ea0e7fc2684845f91d4dd35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102" y="8037049"/>
              <a:ext cx="697116" cy="786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1262740" y="3915676"/>
            <a:ext cx="1366305" cy="1119934"/>
            <a:chOff x="14902493" y="7860752"/>
            <a:chExt cx="1912827" cy="1567908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14902493" y="7860752"/>
              <a:ext cx="1912827" cy="1567908"/>
              <a:chOff x="14902493" y="7860752"/>
              <a:chExt cx="1912827" cy="1567908"/>
            </a:xfrm>
          </p:grpSpPr>
          <p:sp>
            <p:nvSpPr>
              <p:cNvPr id="124" name="Прямоугольник с двумя скругленными противолежащими углами 123"/>
              <p:cNvSpPr/>
              <p:nvPr/>
            </p:nvSpPr>
            <p:spPr>
              <a:xfrm>
                <a:off x="15071846" y="7860752"/>
                <a:ext cx="1598181" cy="1492789"/>
              </a:xfrm>
              <a:prstGeom prst="round2Diag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3156">
                  <a:spcBef>
                    <a:spcPct val="50000"/>
                  </a:spcBef>
                </a:pPr>
                <a:endParaRPr lang="ru-RU" sz="336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4902493" y="8745433"/>
                <a:ext cx="1912827" cy="683227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53156">
                  <a:spcBef>
                    <a:spcPct val="50000"/>
                  </a:spcBef>
                </a:pPr>
                <a:r>
                  <a:rPr lang="ru-RU" sz="857" b="1" dirty="0">
                    <a:solidFill>
                      <a:prstClr val="black"/>
                    </a:solidFill>
                    <a:latin typeface="BwSurco-Medium" panose="00000600000000000000" pitchFamily="50" charset="-52"/>
                  </a:rPr>
                  <a:t>Навыки интеллектуального анализа</a:t>
                </a:r>
              </a:p>
            </p:txBody>
          </p:sp>
        </p:grpSp>
        <p:pic>
          <p:nvPicPr>
            <p:cNvPr id="6148" name="Picture 4" descr="https://atlas100.ru/upload/iblock/182/182c878e92fa135c41c40a00d785f2e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8621" y="8053649"/>
              <a:ext cx="668055" cy="75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7" name="Группа 146"/>
          <p:cNvGrpSpPr/>
          <p:nvPr/>
        </p:nvGrpSpPr>
        <p:grpSpPr>
          <a:xfrm>
            <a:off x="1387385" y="2797245"/>
            <a:ext cx="1619648" cy="1085992"/>
            <a:chOff x="11661040" y="7881261"/>
            <a:chExt cx="2267507" cy="1520389"/>
          </a:xfrm>
        </p:grpSpPr>
        <p:grpSp>
          <p:nvGrpSpPr>
            <p:cNvPr id="148" name="Группа 147"/>
            <p:cNvGrpSpPr/>
            <p:nvPr/>
          </p:nvGrpSpPr>
          <p:grpSpPr>
            <a:xfrm>
              <a:off x="11661040" y="7881261"/>
              <a:ext cx="2267507" cy="1520389"/>
              <a:chOff x="11885985" y="7894219"/>
              <a:chExt cx="2428673" cy="1520389"/>
            </a:xfrm>
          </p:grpSpPr>
          <p:sp>
            <p:nvSpPr>
              <p:cNvPr id="150" name="Прямоугольник с двумя скругленными противолежащими углами 149"/>
              <p:cNvSpPr/>
              <p:nvPr/>
            </p:nvSpPr>
            <p:spPr>
              <a:xfrm>
                <a:off x="11885985" y="7894219"/>
                <a:ext cx="2428673" cy="1492789"/>
              </a:xfrm>
              <a:prstGeom prst="round2Diag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3156">
                  <a:spcBef>
                    <a:spcPct val="50000"/>
                  </a:spcBef>
                </a:pPr>
                <a:endParaRPr lang="ru-RU" sz="336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11885985" y="8777433"/>
                <a:ext cx="2428673" cy="637175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53156">
                  <a:spcBef>
                    <a:spcPct val="50000"/>
                  </a:spcBef>
                </a:pPr>
                <a:r>
                  <a:rPr lang="ru-RU" sz="786" b="1" dirty="0">
                    <a:solidFill>
                      <a:prstClr val="black"/>
                    </a:solidFill>
                    <a:latin typeface="BwSurco-Medium" panose="00000600000000000000" pitchFamily="50" charset="-52"/>
                  </a:rPr>
                  <a:t>Программирование/ Робототехника/ Искусственный интеллект</a:t>
                </a:r>
              </a:p>
            </p:txBody>
          </p:sp>
        </p:grpSp>
        <p:pic>
          <p:nvPicPr>
            <p:cNvPr id="149" name="Picture 22" descr="https://atlas100.ru/upload/iblock/823/823b3f5dcd8b1b95c254ae047c0d162c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1319" y="8037896"/>
              <a:ext cx="706947" cy="784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094451" y="2775027"/>
            <a:ext cx="1268439" cy="1075019"/>
            <a:chOff x="7328852" y="9302194"/>
            <a:chExt cx="1775815" cy="1505026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7328852" y="9302194"/>
              <a:ext cx="1775815" cy="1505026"/>
              <a:chOff x="12639022" y="7894219"/>
              <a:chExt cx="1775815" cy="1505026"/>
            </a:xfrm>
          </p:grpSpPr>
          <p:sp>
            <p:nvSpPr>
              <p:cNvPr id="128" name="Прямоугольник с двумя скругленными противолежащими углами 127"/>
              <p:cNvSpPr/>
              <p:nvPr/>
            </p:nvSpPr>
            <p:spPr>
              <a:xfrm>
                <a:off x="12721223" y="7894219"/>
                <a:ext cx="1627404" cy="1492789"/>
              </a:xfrm>
              <a:prstGeom prst="round2Diag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3156">
                  <a:spcBef>
                    <a:spcPct val="50000"/>
                  </a:spcBef>
                </a:pPr>
                <a:endParaRPr lang="ru-RU" sz="336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12639022" y="8839091"/>
                <a:ext cx="1775815" cy="560154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53156">
                  <a:spcBef>
                    <a:spcPct val="50000"/>
                  </a:spcBef>
                </a:pPr>
                <a:r>
                  <a:rPr lang="ru-RU" sz="1000" b="1" dirty="0">
                    <a:solidFill>
                      <a:prstClr val="black"/>
                    </a:solidFill>
                    <a:latin typeface="BwSurco-Medium" panose="00000600000000000000" pitchFamily="50" charset="-52"/>
                  </a:rPr>
                  <a:t>Межотраслевая коммуникация</a:t>
                </a:r>
              </a:p>
            </p:txBody>
          </p:sp>
        </p:grpSp>
        <p:pic>
          <p:nvPicPr>
            <p:cNvPr id="6150" name="Picture 6" descr="https://atlas100.ru/upload/iblock/c71/c71c7f797738ad7416c72dd563c9dfbe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214" y="9417033"/>
              <a:ext cx="695615" cy="784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2635241" y="117921"/>
            <a:ext cx="743583" cy="811958"/>
            <a:chOff x="2677834" y="175807"/>
            <a:chExt cx="743583" cy="811958"/>
          </a:xfrm>
        </p:grpSpPr>
        <p:sp>
          <p:nvSpPr>
            <p:cNvPr id="178" name="Шестиугольник 177"/>
            <p:cNvSpPr/>
            <p:nvPr/>
          </p:nvSpPr>
          <p:spPr>
            <a:xfrm rot="5400000">
              <a:off x="2643647" y="209994"/>
              <a:ext cx="811958" cy="743583"/>
            </a:xfrm>
            <a:prstGeom prst="hexagon">
              <a:avLst/>
            </a:prstGeom>
            <a:gradFill>
              <a:gsLst>
                <a:gs pos="0">
                  <a:srgbClr val="FEF8E8"/>
                </a:gs>
                <a:gs pos="72000">
                  <a:srgbClr val="EBBA3A"/>
                </a:gs>
              </a:gsLst>
              <a:lin ang="21594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56">
                <a:spcBef>
                  <a:spcPct val="50000"/>
                </a:spcBef>
              </a:pPr>
              <a:endParaRPr lang="ru-RU" sz="3360" b="1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3583551-4D9B-441C-B67A-1E4E768D9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208" y="344725"/>
              <a:ext cx="587239" cy="587239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7373AAE-E7B7-4D63-9939-AA0599BB49CA}"/>
              </a:ext>
            </a:extLst>
          </p:cNvPr>
          <p:cNvGrpSpPr/>
          <p:nvPr/>
        </p:nvGrpSpPr>
        <p:grpSpPr>
          <a:xfrm>
            <a:off x="2082260" y="5308834"/>
            <a:ext cx="7768443" cy="1301053"/>
            <a:chOff x="8527694" y="1229683"/>
            <a:chExt cx="3133726" cy="768168"/>
          </a:xfrm>
        </p:grpSpPr>
        <p:sp>
          <p:nvSpPr>
            <p:cNvPr id="140" name="Скругленный прямоугольник 131">
              <a:extLst>
                <a:ext uri="{FF2B5EF4-FFF2-40B4-BE49-F238E27FC236}">
                  <a16:creationId xmlns:a16="http://schemas.microsoft.com/office/drawing/2014/main" id="{696A15BD-D1E1-49DF-8C39-858C306E1346}"/>
                </a:ext>
              </a:extLst>
            </p:cNvPr>
            <p:cNvSpPr/>
            <p:nvPr/>
          </p:nvSpPr>
          <p:spPr>
            <a:xfrm>
              <a:off x="8527694" y="1229683"/>
              <a:ext cx="3133726" cy="7542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AA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56">
                <a:spcBef>
                  <a:spcPct val="50000"/>
                </a:spcBef>
              </a:pPr>
              <a:endParaRPr lang="ru-RU" sz="336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6CBCA05-343C-4535-B24C-23B018E19CE8}"/>
                </a:ext>
              </a:extLst>
            </p:cNvPr>
            <p:cNvSpPr txBox="1"/>
            <p:nvPr/>
          </p:nvSpPr>
          <p:spPr>
            <a:xfrm>
              <a:off x="8547584" y="1300051"/>
              <a:ext cx="3050709" cy="41795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2000" b="1" dirty="0">
                  <a:solidFill>
                    <a:prstClr val="black"/>
                  </a:solidFill>
                  <a:latin typeface="BwSurco-Medium" panose="00000600000000000000" pitchFamily="50" charset="-52"/>
                </a:rPr>
                <a:t>Интеллектуальный анализ данных в нефтегазовой отрасли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F81FC39-D93E-451F-B7B3-14F9D28BFF6F}"/>
                </a:ext>
              </a:extLst>
            </p:cNvPr>
            <p:cNvSpPr txBox="1"/>
            <p:nvPr/>
          </p:nvSpPr>
          <p:spPr>
            <a:xfrm>
              <a:off x="8667654" y="1652588"/>
              <a:ext cx="2905807" cy="345263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 defTabSz="653156">
                <a:spcBef>
                  <a:spcPct val="50000"/>
                </a:spcBef>
              </a:pPr>
              <a:r>
                <a:rPr lang="ru-RU" sz="1600" b="1" dirty="0">
                  <a:solidFill>
                    <a:prstClr val="black"/>
                  </a:solidFill>
                  <a:latin typeface="BwSurco-Medium" panose="00000600000000000000" pitchFamily="50" charset="-52"/>
                </a:rPr>
                <a:t>02.03.02 Фундаментальная информатика и информационные технологии</a:t>
              </a:r>
            </a:p>
          </p:txBody>
        </p:sp>
      </p:grpSp>
      <p:sp>
        <p:nvSpPr>
          <p:cNvPr id="143" name="Шестиугольник 142">
            <a:extLst>
              <a:ext uri="{FF2B5EF4-FFF2-40B4-BE49-F238E27FC236}">
                <a16:creationId xmlns:a16="http://schemas.microsoft.com/office/drawing/2014/main" id="{96B081FE-CAA2-4084-9728-1464D834C4CF}"/>
              </a:ext>
            </a:extLst>
          </p:cNvPr>
          <p:cNvSpPr/>
          <p:nvPr/>
        </p:nvSpPr>
        <p:spPr>
          <a:xfrm rot="5400000">
            <a:off x="692035" y="5626419"/>
            <a:ext cx="640898" cy="586929"/>
          </a:xfrm>
          <a:prstGeom prst="hexagon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A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56">
              <a:spcBef>
                <a:spcPct val="50000"/>
              </a:spcBef>
            </a:pPr>
            <a:endParaRPr lang="ru-RU" sz="336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EB1649-4D76-4039-998E-D08CA87564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3" y="5684093"/>
            <a:ext cx="458680" cy="458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" y="304098"/>
            <a:ext cx="2494871" cy="595965"/>
          </a:xfrm>
          <a:prstGeom prst="rect">
            <a:avLst/>
          </a:prstGeom>
        </p:spPr>
      </p:pic>
      <p:sp>
        <p:nvSpPr>
          <p:cNvPr id="108" name="Овал 107"/>
          <p:cNvSpPr/>
          <p:nvPr/>
        </p:nvSpPr>
        <p:spPr>
          <a:xfrm>
            <a:off x="11625818" y="6369881"/>
            <a:ext cx="468063" cy="364281"/>
          </a:xfrm>
          <a:prstGeom prst="ellipse">
            <a:avLst/>
          </a:prstGeom>
          <a:solidFill>
            <a:srgbClr val="007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wSurco-Medium" pitchFamily="50" charset="-52"/>
              </a:rPr>
              <a:t>14</a:t>
            </a:r>
          </a:p>
        </p:txBody>
      </p:sp>
      <p:pic>
        <p:nvPicPr>
          <p:cNvPr id="3" name="Рисунок 2" descr="Разведка и добыча &lt;strong&gt;нефти&lt;/strong&gt; в России - SNEG5.com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76" y="1984055"/>
            <a:ext cx="892043" cy="658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&lt;strong&gt;Аналитик&lt;/strong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31" y="1984055"/>
            <a:ext cx="1146840" cy="643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T-&lt;strong&gt;геофизика&lt;/strong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34" y="2892810"/>
            <a:ext cx="3010577" cy="100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6281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D086A8E-5023-49AC-BC91-5B71D347EF08}" type="slidenum">
              <a:rPr lang="ru-RU" altLang="ru-RU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z="1400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084387" y="2879186"/>
            <a:ext cx="6727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Спасибо за внимание</a:t>
            </a:r>
          </a:p>
        </p:txBody>
      </p:sp>
      <p:pic>
        <p:nvPicPr>
          <p:cNvPr id="9" name="Picture 3" descr="Каф Инф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428" y="152636"/>
            <a:ext cx="1257421" cy="131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616" y="228600"/>
            <a:ext cx="1304408" cy="10836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12" y="5208722"/>
            <a:ext cx="6888088" cy="16492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9" y="228600"/>
            <a:ext cx="3253740" cy="77724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1145357" y="6371570"/>
            <a:ext cx="581492" cy="349647"/>
          </a:xfrm>
          <a:prstGeom prst="ellipse">
            <a:avLst/>
          </a:prstGeom>
          <a:solidFill>
            <a:srgbClr val="007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wSurco-Medium" pitchFamily="50" charset="-52"/>
              </a:rPr>
              <a:t>15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9017" y="1475611"/>
            <a:ext cx="2712955" cy="7620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0175" y="3701971"/>
            <a:ext cx="57871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/>
              <a:t>Будем рады ответить на Ваши вопросы</a:t>
            </a:r>
          </a:p>
          <a:p>
            <a:endParaRPr lang="ru-RU" altLang="ru-RU" b="1" dirty="0"/>
          </a:p>
          <a:p>
            <a:r>
              <a:rPr lang="ru-RU" altLang="ru-RU" b="1" dirty="0"/>
              <a:t>E-</a:t>
            </a:r>
            <a:r>
              <a:rPr lang="ru-RU" altLang="ru-RU" b="1" dirty="0" err="1"/>
              <a:t>mail</a:t>
            </a:r>
            <a:r>
              <a:rPr lang="ru-RU" altLang="ru-RU" b="1" dirty="0"/>
              <a:t>: </a:t>
            </a:r>
            <a:r>
              <a:rPr lang="ru-RU" altLang="ru-RU" b="1" u="sng" dirty="0" err="1">
                <a:solidFill>
                  <a:srgbClr val="002060"/>
                </a:solidFill>
                <a:hlinkClick r:id="rId7"/>
              </a:rPr>
              <a:t>inf</a:t>
            </a:r>
            <a:r>
              <a:rPr lang="en-US" altLang="ru-RU" b="1" u="sng" dirty="0">
                <a:solidFill>
                  <a:srgbClr val="002060"/>
                </a:solidFill>
                <a:hlinkClick r:id="rId7"/>
              </a:rPr>
              <a:t>.</a:t>
            </a:r>
            <a:r>
              <a:rPr lang="en-US" altLang="ru-RU" b="1" u="sng" dirty="0" err="1">
                <a:solidFill>
                  <a:srgbClr val="002060"/>
                </a:solidFill>
                <a:hlinkClick r:id="rId7"/>
              </a:rPr>
              <a:t>ugatu</a:t>
            </a:r>
            <a:r>
              <a:rPr lang="ru-RU" altLang="ru-RU" b="1" u="sng" dirty="0">
                <a:solidFill>
                  <a:srgbClr val="002060"/>
                </a:solidFill>
                <a:hlinkClick r:id="rId7"/>
              </a:rPr>
              <a:t>@</a:t>
            </a:r>
            <a:r>
              <a:rPr lang="en-US" altLang="ru-RU" b="1" u="sng" dirty="0">
                <a:solidFill>
                  <a:srgbClr val="002060"/>
                </a:solidFill>
                <a:hlinkClick r:id="rId7"/>
              </a:rPr>
              <a:t>mail</a:t>
            </a:r>
            <a:r>
              <a:rPr lang="ru-RU" altLang="ru-RU" b="1" u="sng" dirty="0">
                <a:solidFill>
                  <a:srgbClr val="002060"/>
                </a:solidFill>
                <a:hlinkClick r:id="rId7"/>
              </a:rPr>
              <a:t>.</a:t>
            </a:r>
            <a:r>
              <a:rPr lang="ru-RU" altLang="ru-RU" b="1" u="sng" dirty="0" err="1">
                <a:solidFill>
                  <a:srgbClr val="002060"/>
                </a:solidFill>
                <a:hlinkClick r:id="rId7"/>
              </a:rPr>
              <a:t>ru</a:t>
            </a:r>
            <a:r>
              <a:rPr lang="ru-RU" altLang="ru-RU" b="1" dirty="0">
                <a:solidFill>
                  <a:srgbClr val="002060"/>
                </a:solidFill>
              </a:rPr>
              <a:t>, </a:t>
            </a:r>
            <a:r>
              <a:rPr lang="en-US" altLang="ru-RU" b="1" dirty="0">
                <a:solidFill>
                  <a:srgbClr val="002060"/>
                </a:solidFill>
              </a:rPr>
              <a:t>kinf@ugatu.su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3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31"/>
    </mc:Choice>
    <mc:Fallback xmlns="">
      <p:transition spd="slow" advClick="0" advTm="13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13968" y="2016305"/>
            <a:ext cx="11556777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b="1" dirty="0"/>
              <a:t>Кафедра Информатики</a:t>
            </a:r>
          </a:p>
          <a:p>
            <a:pPr>
              <a:spcBef>
                <a:spcPct val="50000"/>
              </a:spcBef>
              <a:defRPr/>
            </a:pPr>
            <a:r>
              <a:rPr lang="ru-RU" altLang="ru-RU" b="1" dirty="0"/>
              <a:t>1-102, тел. </a:t>
            </a:r>
            <a:r>
              <a:rPr lang="en-US" altLang="ru-RU" b="1" dirty="0"/>
              <a:t>+7-908-350-35-56</a:t>
            </a:r>
            <a:r>
              <a:rPr lang="ru-RU" altLang="ru-RU" b="1" dirty="0"/>
              <a:t> </a:t>
            </a:r>
            <a:br>
              <a:rPr lang="ru-RU" altLang="ru-RU" b="1" dirty="0"/>
            </a:br>
            <a:r>
              <a:rPr lang="ru-RU" altLang="ru-RU" b="1" dirty="0"/>
              <a:t>E-</a:t>
            </a:r>
            <a:r>
              <a:rPr lang="ru-RU" altLang="ru-RU" b="1" dirty="0" err="1"/>
              <a:t>mail</a:t>
            </a:r>
            <a:r>
              <a:rPr lang="ru-RU" altLang="ru-RU" b="1" dirty="0"/>
              <a:t>: </a:t>
            </a:r>
            <a:r>
              <a:rPr lang="ru-RU" altLang="ru-RU" b="1" u="sng" dirty="0" err="1">
                <a:solidFill>
                  <a:srgbClr val="002060"/>
                </a:solidFill>
                <a:hlinkClick r:id="rId3"/>
              </a:rPr>
              <a:t>inf</a:t>
            </a:r>
            <a:r>
              <a:rPr lang="en-US" altLang="ru-RU" b="1" u="sng" dirty="0">
                <a:solidFill>
                  <a:srgbClr val="002060"/>
                </a:solidFill>
                <a:hlinkClick r:id="rId3"/>
              </a:rPr>
              <a:t>.</a:t>
            </a:r>
            <a:r>
              <a:rPr lang="en-US" altLang="ru-RU" b="1" u="sng" dirty="0" err="1">
                <a:solidFill>
                  <a:srgbClr val="002060"/>
                </a:solidFill>
                <a:hlinkClick r:id="rId3"/>
              </a:rPr>
              <a:t>ugatu</a:t>
            </a:r>
            <a:r>
              <a:rPr lang="ru-RU" altLang="ru-RU" b="1" u="sng" dirty="0">
                <a:solidFill>
                  <a:srgbClr val="002060"/>
                </a:solidFill>
                <a:hlinkClick r:id="rId3"/>
              </a:rPr>
              <a:t>@</a:t>
            </a:r>
            <a:r>
              <a:rPr lang="en-US" altLang="ru-RU" b="1" u="sng" dirty="0">
                <a:solidFill>
                  <a:srgbClr val="002060"/>
                </a:solidFill>
                <a:hlinkClick r:id="rId3"/>
              </a:rPr>
              <a:t>mail</a:t>
            </a:r>
            <a:r>
              <a:rPr lang="ru-RU" altLang="ru-RU" b="1" u="sng" dirty="0">
                <a:solidFill>
                  <a:srgbClr val="002060"/>
                </a:solidFill>
                <a:hlinkClick r:id="rId3"/>
              </a:rPr>
              <a:t>.</a:t>
            </a:r>
            <a:r>
              <a:rPr lang="ru-RU" altLang="ru-RU" b="1" u="sng" dirty="0" err="1">
                <a:solidFill>
                  <a:srgbClr val="002060"/>
                </a:solidFill>
                <a:hlinkClick r:id="rId3"/>
              </a:rPr>
              <a:t>ru</a:t>
            </a:r>
            <a:r>
              <a:rPr lang="ru-RU" altLang="ru-RU" b="1" dirty="0">
                <a:solidFill>
                  <a:srgbClr val="002060"/>
                </a:solidFill>
              </a:rPr>
              <a:t>, </a:t>
            </a:r>
            <a:r>
              <a:rPr lang="en-US" altLang="ru-RU" b="1" dirty="0">
                <a:solidFill>
                  <a:srgbClr val="002060"/>
                </a:solidFill>
              </a:rPr>
              <a:t>kinf@ugatu.su</a:t>
            </a:r>
          </a:p>
          <a:p>
            <a:pPr>
              <a:spcBef>
                <a:spcPct val="50000"/>
              </a:spcBef>
              <a:defRPr/>
            </a:pPr>
            <a:r>
              <a:rPr lang="en-US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https://uust.ru/informatic, 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СЭО </a:t>
            </a:r>
            <a:r>
              <a:rPr lang="en-US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http://ki.ugatu.su</a:t>
            </a:r>
            <a:r>
              <a:rPr lang="ru-RU" altLang="ru-RU" b="1" dirty="0">
                <a:solidFill>
                  <a:srgbClr val="002060"/>
                </a:solidFill>
              </a:rPr>
              <a:t> </a:t>
            </a:r>
            <a:endParaRPr lang="en-US" altLang="ru-RU" b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ru-RU" altLang="ru-RU" b="1" dirty="0"/>
              <a:t>Зав. кафедрой: Воробьев Андрей Владимирович,  д.т.н., профессор</a:t>
            </a:r>
          </a:p>
          <a:p>
            <a:pPr>
              <a:spcBef>
                <a:spcPct val="20000"/>
              </a:spcBef>
              <a:defRPr/>
            </a:pPr>
            <a:endParaRPr lang="ru-RU" altLang="ru-RU" b="1" dirty="0"/>
          </a:p>
        </p:txBody>
      </p:sp>
      <p:pic>
        <p:nvPicPr>
          <p:cNvPr id="19459" name="Picture 3" descr="Каф Инф эмбле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172" y="113058"/>
            <a:ext cx="1491802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72" y="5208721"/>
            <a:ext cx="6888088" cy="1649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3" y="226118"/>
            <a:ext cx="5570562" cy="13306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t="22048"/>
          <a:stretch/>
        </p:blipFill>
        <p:spPr>
          <a:xfrm>
            <a:off x="9300356" y="148478"/>
            <a:ext cx="2168217" cy="15629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5672" y="1408880"/>
            <a:ext cx="2712955" cy="762066"/>
          </a:xfrm>
          <a:prstGeom prst="rect">
            <a:avLst/>
          </a:prstGeom>
        </p:spPr>
      </p:pic>
    </p:spTree>
  </p:cSld>
  <p:clrMapOvr>
    <a:masterClrMapping/>
  </p:clrMapOvr>
  <p:transition spd="med" advClick="0" advTm="4188"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9"/>
          <p:cNvPicPr/>
          <p:nvPr/>
        </p:nvPicPr>
        <p:blipFill>
          <a:blip r:embed="rId2"/>
          <a:stretch/>
        </p:blipFill>
        <p:spPr>
          <a:xfrm>
            <a:off x="309851" y="750757"/>
            <a:ext cx="1110161" cy="1097080"/>
          </a:xfrm>
          <a:prstGeom prst="rect">
            <a:avLst/>
          </a:prstGeom>
        </p:spPr>
      </p:pic>
      <p:sp>
        <p:nvSpPr>
          <p:cNvPr id="100" name="Shape 100"/>
          <p:cNvSpPr txBox="1"/>
          <p:nvPr/>
        </p:nvSpPr>
        <p:spPr>
          <a:xfrm>
            <a:off x="952500" y="351270"/>
            <a:ext cx="11806238" cy="527050"/>
          </a:xfrm>
          <a:prstGeom prst="rect">
            <a:avLst/>
          </a:prstGeom>
          <a:ln w="127000">
            <a:noFill/>
          </a:ln>
        </p:spPr>
        <p:txBody>
          <a:bodyPr lIns="417643" tIns="208821" rIns="417643" bIns="208821" anchor="ctr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 b="1">
                <a:solidFill>
                  <a:srgbClr val="4D19CC"/>
                </a:solidFill>
                <a:latin typeface="Arial"/>
                <a:ea typeface="Arial"/>
                <a:cs typeface="Arial"/>
              </a:rPr>
              <a:t>Направление</a:t>
            </a:r>
            <a:r>
              <a:rPr sz="3200" b="1">
                <a:solidFill>
                  <a:srgbClr val="1C2D58"/>
                </a:solidFill>
                <a:latin typeface="Arial"/>
                <a:ea typeface="Arial"/>
                <a:cs typeface="Arial"/>
              </a:rPr>
              <a:t> </a:t>
            </a:r>
            <a:r>
              <a:rPr sz="2800" b="1">
                <a:solidFill>
                  <a:srgbClr val="4D19CC"/>
                </a:solidFill>
                <a:latin typeface="Arial"/>
                <a:ea typeface="Arial"/>
                <a:cs typeface="Arial"/>
              </a:rPr>
              <a:t>подготовки бакалавров</a:t>
            </a:r>
          </a:p>
          <a:p>
            <a:pPr algn="ctr"/>
            <a:r>
              <a:rPr sz="1900" b="1">
                <a:solidFill>
                  <a:srgbClr val="1C2D58"/>
                </a:solidFill>
                <a:latin typeface="Arial"/>
                <a:ea typeface="Arial"/>
                <a:cs typeface="Arial"/>
              </a:rPr>
              <a:t>Срок и форма обучения: 4 года, очная форма обучения</a:t>
            </a:r>
            <a:r>
              <a:t> 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83332" y="1520788"/>
            <a:ext cx="11449855" cy="5220579"/>
          </a:xfrm>
          <a:prstGeom prst="rect">
            <a:avLst/>
          </a:prstGeom>
          <a:noFill/>
          <a:ln w="28575">
            <a:noFill/>
          </a:ln>
        </p:spPr>
        <p:txBody>
          <a:bodyPr lIns="417643" tIns="208821" rIns="417643" bIns="208821"/>
          <a:lstStyle>
            <a:defPPr/>
            <a:lvl1pPr marL="447675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1274763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68275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2090738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498725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955925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3413125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870325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4327525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ru-RU" sz="1900" b="1" dirty="0">
                <a:solidFill>
                  <a:srgbClr val="1C2D58"/>
                </a:solidFill>
                <a:latin typeface="Arial"/>
                <a:ea typeface="Arial"/>
                <a:cs typeface="Arial"/>
              </a:rPr>
              <a:t>Профиль:</a:t>
            </a:r>
            <a:r>
              <a:rPr lang="ru-RU" sz="1900" dirty="0">
                <a:solidFill>
                  <a:srgbClr val="1C2D58"/>
                </a:solidFill>
                <a:latin typeface="Arial"/>
                <a:ea typeface="Arial"/>
                <a:cs typeface="Arial"/>
              </a:rPr>
              <a:t> Технологии разработки цифровых двойников</a:t>
            </a:r>
          </a:p>
          <a:p>
            <a:r>
              <a:rPr lang="ru-RU" sz="1900" dirty="0">
                <a:solidFill>
                  <a:srgbClr val="1C2D58"/>
                </a:solidFill>
                <a:latin typeface="Arial"/>
                <a:ea typeface="Arial"/>
                <a:cs typeface="Arial"/>
              </a:rPr>
              <a:t>Трек 1: Компьютерные Симуляторы и Игры</a:t>
            </a:r>
          </a:p>
          <a:p>
            <a:pPr>
              <a:spcAft>
                <a:spcPts val="600"/>
              </a:spcAft>
              <a:buNone/>
            </a:pPr>
            <a:endParaRPr lang="ru-RU" sz="500" b="1" dirty="0">
              <a:solidFill>
                <a:srgbClr val="1C2D58"/>
              </a:solidFill>
              <a:latin typeface="Arial"/>
              <a:ea typeface="Arial"/>
              <a:cs typeface="Arial"/>
            </a:endParaRPr>
          </a:p>
          <a:p>
            <a:pPr>
              <a:spcAft>
                <a:spcPts val="600"/>
              </a:spcAft>
              <a:buNone/>
            </a:pPr>
            <a:r>
              <a:rPr lang="ru-RU" sz="1900" b="1" dirty="0">
                <a:solidFill>
                  <a:srgbClr val="1C2D58"/>
                </a:solidFill>
                <a:latin typeface="Arial"/>
                <a:ea typeface="Arial"/>
                <a:cs typeface="Arial"/>
              </a:rPr>
              <a:t>Основные дисциплины:</a:t>
            </a:r>
          </a:p>
          <a:p>
            <a:r>
              <a:rPr lang="ru-RU" sz="1900" dirty="0">
                <a:latin typeface="Arial"/>
                <a:ea typeface="Arial"/>
                <a:cs typeface="Arial"/>
              </a:rPr>
              <a:t>    3D-моделирование и программирование компьютерных игр и виртуальных симуляторов;</a:t>
            </a:r>
          </a:p>
          <a:p>
            <a:r>
              <a:rPr lang="ru-RU" sz="1900" dirty="0">
                <a:latin typeface="Arial"/>
                <a:ea typeface="Arial"/>
                <a:cs typeface="Arial"/>
              </a:rPr>
              <a:t>    Разработка компьютерных игр и виртуальных симуляторов  в интерактивных графических средах;</a:t>
            </a:r>
          </a:p>
          <a:p>
            <a:r>
              <a:rPr lang="ru-RU" sz="1900" dirty="0">
                <a:latin typeface="Arial"/>
                <a:ea typeface="Arial"/>
                <a:cs typeface="Arial"/>
              </a:rPr>
              <a:t>    Моделирование и анимация персонажей;</a:t>
            </a:r>
          </a:p>
          <a:p>
            <a:r>
              <a:rPr lang="ru-RU" sz="1900" dirty="0">
                <a:latin typeface="Arial"/>
                <a:ea typeface="Arial"/>
                <a:cs typeface="Arial"/>
              </a:rPr>
              <a:t>    Объектно-ориентированные технологии разработки программного обеспечения;</a:t>
            </a:r>
          </a:p>
          <a:p>
            <a:r>
              <a:rPr lang="ru-RU" sz="1900" dirty="0">
                <a:latin typeface="Arial"/>
                <a:ea typeface="Arial"/>
                <a:cs typeface="Arial"/>
              </a:rPr>
              <a:t>    Интеллектуальный анализ данных;    </a:t>
            </a:r>
          </a:p>
          <a:p>
            <a:r>
              <a:rPr lang="ru-RU" sz="1900" dirty="0">
                <a:latin typeface="Arial"/>
                <a:ea typeface="Arial"/>
                <a:cs typeface="Arial"/>
              </a:rPr>
              <a:t>    Системы искусственного интеллекта;</a:t>
            </a:r>
          </a:p>
          <a:p>
            <a:r>
              <a:rPr lang="ru-RU" sz="1900" dirty="0">
                <a:latin typeface="Arial"/>
                <a:ea typeface="Arial"/>
                <a:cs typeface="Arial"/>
              </a:rPr>
              <a:t>    Основы технологий виртуальной реальности;</a:t>
            </a:r>
          </a:p>
          <a:p>
            <a:r>
              <a:rPr lang="ru-RU" sz="1900" dirty="0">
                <a:latin typeface="Arial"/>
                <a:ea typeface="Arial"/>
                <a:cs typeface="Arial"/>
              </a:rPr>
              <a:t>    Разработка мобильных приложений;</a:t>
            </a:r>
          </a:p>
          <a:p>
            <a:r>
              <a:rPr lang="ru-RU" sz="1900" dirty="0">
                <a:latin typeface="Arial"/>
                <a:ea typeface="Arial"/>
                <a:cs typeface="Arial"/>
              </a:rPr>
              <a:t>    Компьютерная графика и 3</a:t>
            </a:r>
            <a:r>
              <a:rPr lang="en-US" sz="1900" dirty="0">
                <a:latin typeface="Arial"/>
                <a:ea typeface="Arial"/>
                <a:cs typeface="Arial"/>
              </a:rPr>
              <a:t>D-</a:t>
            </a:r>
            <a:r>
              <a:rPr lang="ru-RU" sz="1900" dirty="0">
                <a:latin typeface="Arial"/>
                <a:ea typeface="Arial"/>
                <a:cs typeface="Arial"/>
              </a:rPr>
              <a:t>моделирование; </a:t>
            </a:r>
          </a:p>
          <a:p>
            <a:r>
              <a:rPr lang="ru-RU" sz="1900" dirty="0">
                <a:latin typeface="Arial"/>
                <a:ea typeface="Arial"/>
                <a:cs typeface="Arial"/>
              </a:rPr>
              <a:t>    Статистический анализ и прогнозирование;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 и др.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420013" y="1005608"/>
            <a:ext cx="10113176" cy="731204"/>
          </a:xfrm>
          <a:prstGeom prst="rect">
            <a:avLst/>
          </a:prstGeom>
        </p:spPr>
        <p:txBody>
          <a:bodyPr lIns="417643" tIns="208821" rIns="417643" bIns="208821" anchor="ctr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lang="ru-RU" sz="2000" b="1" dirty="0">
                <a:solidFill>
                  <a:srgbClr val="D92119"/>
                </a:solidFill>
                <a:latin typeface="Arial"/>
                <a:ea typeface="Arial"/>
                <a:cs typeface="Arial"/>
              </a:rPr>
              <a:t>02.03.02 Фундаментальная информатика и информационные технологии</a:t>
            </a:r>
            <a:endParaRPr sz="2000" b="1" dirty="0">
              <a:solidFill>
                <a:srgbClr val="D92119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9"/>
          <p:cNvPicPr/>
          <p:nvPr/>
        </p:nvPicPr>
        <p:blipFill>
          <a:blip r:embed="rId2"/>
          <a:stretch/>
        </p:blipFill>
        <p:spPr>
          <a:xfrm>
            <a:off x="309851" y="750757"/>
            <a:ext cx="1110161" cy="1097080"/>
          </a:xfrm>
          <a:prstGeom prst="rect">
            <a:avLst/>
          </a:prstGeom>
        </p:spPr>
      </p:pic>
      <p:sp>
        <p:nvSpPr>
          <p:cNvPr id="100" name="Shape 100"/>
          <p:cNvSpPr txBox="1"/>
          <p:nvPr/>
        </p:nvSpPr>
        <p:spPr>
          <a:xfrm>
            <a:off x="952500" y="351270"/>
            <a:ext cx="11806238" cy="527050"/>
          </a:xfrm>
          <a:prstGeom prst="rect">
            <a:avLst/>
          </a:prstGeom>
          <a:ln w="127000">
            <a:noFill/>
          </a:ln>
        </p:spPr>
        <p:txBody>
          <a:bodyPr lIns="417643" tIns="208821" rIns="417643" bIns="208821" anchor="ctr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 b="1">
                <a:solidFill>
                  <a:srgbClr val="4D19CC"/>
                </a:solidFill>
                <a:latin typeface="Arial"/>
                <a:ea typeface="Arial"/>
                <a:cs typeface="Arial"/>
              </a:rPr>
              <a:t>Направление</a:t>
            </a:r>
            <a:r>
              <a:rPr sz="3200" b="1">
                <a:solidFill>
                  <a:srgbClr val="1C2D58"/>
                </a:solidFill>
                <a:latin typeface="Arial"/>
                <a:ea typeface="Arial"/>
                <a:cs typeface="Arial"/>
              </a:rPr>
              <a:t> </a:t>
            </a:r>
            <a:r>
              <a:rPr sz="2800" b="1">
                <a:solidFill>
                  <a:srgbClr val="4D19CC"/>
                </a:solidFill>
                <a:latin typeface="Arial"/>
                <a:ea typeface="Arial"/>
                <a:cs typeface="Arial"/>
              </a:rPr>
              <a:t>подготовки бакалавров</a:t>
            </a:r>
          </a:p>
          <a:p>
            <a:pPr algn="ctr"/>
            <a:r>
              <a:rPr sz="1900" b="1">
                <a:solidFill>
                  <a:srgbClr val="1C2D58"/>
                </a:solidFill>
                <a:latin typeface="Arial"/>
                <a:ea typeface="Arial"/>
                <a:cs typeface="Arial"/>
              </a:rPr>
              <a:t>Срок и форма обучения: 4 года, очная форма обучения</a:t>
            </a:r>
            <a:r>
              <a:t> 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83332" y="1520788"/>
            <a:ext cx="11917324" cy="4985941"/>
          </a:xfrm>
          <a:prstGeom prst="rect">
            <a:avLst/>
          </a:prstGeom>
          <a:noFill/>
          <a:ln w="28575">
            <a:noFill/>
          </a:ln>
        </p:spPr>
        <p:txBody>
          <a:bodyPr lIns="417643" tIns="208821" rIns="417643" bIns="208821"/>
          <a:lstStyle>
            <a:defPPr/>
            <a:lvl1pPr marL="447675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1274763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68275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2090738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498725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955925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3413125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870325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4327525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ru-RU" sz="1900" b="1" dirty="0">
                <a:solidFill>
                  <a:srgbClr val="1C2D58"/>
                </a:solidFill>
                <a:latin typeface="Arial"/>
                <a:ea typeface="Arial"/>
                <a:cs typeface="Arial"/>
              </a:rPr>
              <a:t>Профиль:</a:t>
            </a:r>
            <a:r>
              <a:rPr lang="ru-RU" sz="1900" dirty="0">
                <a:solidFill>
                  <a:srgbClr val="1C2D58"/>
                </a:solidFill>
                <a:latin typeface="Arial"/>
                <a:ea typeface="Arial"/>
                <a:cs typeface="Arial"/>
              </a:rPr>
              <a:t> Технологии разработки цифровых двойников</a:t>
            </a:r>
          </a:p>
          <a:p>
            <a:r>
              <a:rPr lang="ru-RU" sz="1900" dirty="0">
                <a:solidFill>
                  <a:srgbClr val="1C2D58"/>
                </a:solidFill>
                <a:latin typeface="Arial"/>
                <a:ea typeface="Arial"/>
                <a:cs typeface="Arial"/>
              </a:rPr>
              <a:t>Трек 2: Интеллектуальный анализ данных в нефтегазовой отрасли</a:t>
            </a:r>
          </a:p>
          <a:p>
            <a:pPr>
              <a:spcAft>
                <a:spcPts val="600"/>
              </a:spcAft>
              <a:buNone/>
            </a:pPr>
            <a:endParaRPr lang="ru-RU" sz="500" b="1" dirty="0">
              <a:solidFill>
                <a:srgbClr val="1C2D58"/>
              </a:solidFill>
              <a:latin typeface="Arial"/>
              <a:ea typeface="Arial"/>
              <a:cs typeface="Arial"/>
            </a:endParaRPr>
          </a:p>
          <a:p>
            <a:pPr>
              <a:spcAft>
                <a:spcPts val="600"/>
              </a:spcAft>
              <a:buNone/>
            </a:pPr>
            <a:r>
              <a:rPr lang="ru-RU" sz="1900" b="1" dirty="0">
                <a:solidFill>
                  <a:srgbClr val="1C2D58"/>
                </a:solidFill>
                <a:latin typeface="Arial"/>
                <a:ea typeface="Arial"/>
                <a:cs typeface="Arial"/>
              </a:rPr>
              <a:t>Основные дисциплины: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Интеллектуальный анализ данных;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Искусственный интеллект;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Обработка больших данных в нефтегазовой отрасли;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Цифровые двойники в нефтегазовой отрасли;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Технологии разработки программного обеспечения;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Прикладная статистика;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Измерительная техника и технологии наблюдения и сбора геофизических данных;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Компьютерные сети и комплексы в задачах обработки и интерпретации    </a:t>
            </a:r>
            <a:r>
              <a:rPr lang="ru-RU" sz="1900" dirty="0" err="1">
                <a:latin typeface="Arial"/>
                <a:ea typeface="Arial"/>
                <a:cs typeface="Arial"/>
              </a:rPr>
              <a:t>геологогеофизических</a:t>
            </a:r>
            <a:r>
              <a:rPr lang="ru-RU" sz="1900" dirty="0">
                <a:latin typeface="Arial"/>
                <a:ea typeface="Arial"/>
                <a:cs typeface="Arial"/>
              </a:rPr>
              <a:t> данных;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Компьютерное зрение;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Системы обработки данных;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и др.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420013" y="1005608"/>
            <a:ext cx="10113176" cy="992188"/>
          </a:xfrm>
          <a:prstGeom prst="rect">
            <a:avLst/>
          </a:prstGeom>
        </p:spPr>
        <p:txBody>
          <a:bodyPr lIns="417643" tIns="208821" rIns="417643" bIns="208821" anchor="ctr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lang="ru-RU" sz="2000" b="1" dirty="0">
                <a:solidFill>
                  <a:srgbClr val="D92119"/>
                </a:solidFill>
                <a:latin typeface="Arial"/>
                <a:ea typeface="Arial"/>
                <a:cs typeface="Arial"/>
              </a:rPr>
              <a:t>02.03.02 Фундаментальная информатика и информационные технологии</a:t>
            </a:r>
            <a:endParaRPr sz="2000" b="1" dirty="0">
              <a:solidFill>
                <a:srgbClr val="D92119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09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8"/>
          <p:cNvPicPr/>
          <p:nvPr/>
        </p:nvPicPr>
        <p:blipFill>
          <a:blip r:embed="rId2"/>
          <a:stretch/>
        </p:blipFill>
        <p:spPr>
          <a:xfrm>
            <a:off x="309851" y="750757"/>
            <a:ext cx="1110161" cy="1097080"/>
          </a:xfrm>
          <a:prstGeom prst="rect">
            <a:avLst/>
          </a:prstGeom>
        </p:spPr>
      </p:pic>
      <p:sp>
        <p:nvSpPr>
          <p:cNvPr id="119" name="Shape 119"/>
          <p:cNvSpPr txBox="1"/>
          <p:nvPr/>
        </p:nvSpPr>
        <p:spPr>
          <a:xfrm>
            <a:off x="952500" y="351270"/>
            <a:ext cx="11806238" cy="527050"/>
          </a:xfrm>
          <a:prstGeom prst="rect">
            <a:avLst/>
          </a:prstGeom>
          <a:ln w="127000">
            <a:noFill/>
          </a:ln>
        </p:spPr>
        <p:txBody>
          <a:bodyPr lIns="417643" tIns="208821" rIns="417643" bIns="208821" anchor="ctr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 b="1">
                <a:solidFill>
                  <a:srgbClr val="4D19CC"/>
                </a:solidFill>
                <a:latin typeface="Arial"/>
                <a:ea typeface="Arial"/>
                <a:cs typeface="Arial"/>
              </a:rPr>
              <a:t>Специальность</a:t>
            </a:r>
          </a:p>
          <a:p>
            <a:pPr algn="ctr"/>
            <a:r>
              <a:rPr sz="1900" b="1">
                <a:solidFill>
                  <a:srgbClr val="1C2D58"/>
                </a:solidFill>
                <a:latin typeface="Arial"/>
                <a:ea typeface="Arial"/>
                <a:cs typeface="Arial"/>
              </a:rPr>
              <a:t>Срок и форма обучения: 5 лет, очная форма обучения 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609725" y="1039672"/>
            <a:ext cx="10144125" cy="808165"/>
          </a:xfrm>
          <a:prstGeom prst="rect">
            <a:avLst/>
          </a:prstGeom>
        </p:spPr>
        <p:txBody>
          <a:bodyPr lIns="417643" tIns="208821" rIns="417643" bIns="208821" anchor="ctr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lang="ru-RU" sz="2000" b="1" dirty="0">
                <a:solidFill>
                  <a:srgbClr val="D92119"/>
                </a:solidFill>
                <a:latin typeface="Arial"/>
                <a:ea typeface="Arial"/>
                <a:cs typeface="Arial"/>
              </a:rPr>
              <a:t> 27.05.01 </a:t>
            </a:r>
          </a:p>
          <a:p>
            <a:pPr algn="ctr"/>
            <a:r>
              <a:rPr lang="ru-RU" sz="2000" b="1" dirty="0">
                <a:solidFill>
                  <a:srgbClr val="D92119"/>
                </a:solidFill>
                <a:latin typeface="Arial"/>
                <a:ea typeface="Arial"/>
                <a:cs typeface="Arial"/>
              </a:rPr>
              <a:t>«СПЕЦИАЛЬНЫЕ ОРГАНИЗАЦИОННО-ТЕХНИЧЕСКИЕ СИСТЕМЫ»</a:t>
            </a:r>
          </a:p>
          <a:p>
            <a:pPr algn="ctr"/>
            <a:endParaRPr sz="2000" b="1" dirty="0">
              <a:solidFill>
                <a:srgbClr val="D9211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360362" y="1628800"/>
            <a:ext cx="11471275" cy="4983024"/>
          </a:xfrm>
          <a:prstGeom prst="rect">
            <a:avLst/>
          </a:prstGeom>
          <a:noFill/>
          <a:ln w="28575">
            <a:noFill/>
          </a:ln>
        </p:spPr>
        <p:txBody>
          <a:bodyPr lIns="417643" tIns="208821" rIns="417643" bIns="208821"/>
          <a:lstStyle>
            <a:defPPr/>
            <a:lvl1pPr marL="447675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1274763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68275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2090738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498725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955925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3413125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870325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4327525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ru-RU" sz="1900" b="1" dirty="0">
                <a:solidFill>
                  <a:srgbClr val="1C2D58"/>
                </a:solidFill>
                <a:latin typeface="Arial"/>
                <a:ea typeface="Arial"/>
                <a:cs typeface="Arial"/>
              </a:rPr>
              <a:t>       Специализация:</a:t>
            </a:r>
            <a:r>
              <a:rPr lang="ru-RU" sz="1900" dirty="0">
                <a:solidFill>
                  <a:srgbClr val="1C2D58"/>
                </a:solidFill>
                <a:latin typeface="Arial"/>
                <a:ea typeface="Arial"/>
                <a:cs typeface="Arial"/>
              </a:rPr>
              <a:t>  Информационно-аналитическая деятельность в специальных </a:t>
            </a:r>
          </a:p>
          <a:p>
            <a:r>
              <a:rPr lang="ru-RU" sz="1900" dirty="0">
                <a:solidFill>
                  <a:srgbClr val="1C2D58"/>
                </a:solidFill>
                <a:latin typeface="Arial"/>
                <a:ea typeface="Arial"/>
                <a:cs typeface="Arial"/>
              </a:rPr>
              <a:t>организационно-технических системах</a:t>
            </a:r>
            <a:endParaRPr lang="ru-RU" sz="1900" dirty="0">
              <a:latin typeface="Arial"/>
              <a:ea typeface="Arial"/>
              <a:cs typeface="Arial"/>
            </a:endParaRPr>
          </a:p>
          <a:p>
            <a:endParaRPr lang="ru-RU" sz="500" b="1" dirty="0">
              <a:solidFill>
                <a:srgbClr val="1C2D58"/>
              </a:solidFill>
              <a:latin typeface="Arial"/>
              <a:ea typeface="Arial"/>
              <a:cs typeface="Arial"/>
            </a:endParaRPr>
          </a:p>
          <a:p>
            <a:pPr>
              <a:spcAft>
                <a:spcPts val="600"/>
              </a:spcAft>
              <a:buNone/>
            </a:pPr>
            <a:r>
              <a:rPr lang="ru-RU" sz="1900" b="1" dirty="0">
                <a:solidFill>
                  <a:srgbClr val="1C2D58"/>
                </a:solidFill>
                <a:latin typeface="Arial"/>
                <a:ea typeface="Arial"/>
                <a:cs typeface="Arial"/>
              </a:rPr>
              <a:t>Основные дисциплины: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Информационно-аналитические системы;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Интеллектуальный анализ данных;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Системы искусственного интеллекта;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Основы технологий виртуальной реальности;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Обработка изображений;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Системный анализ и принятие решений;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Статистический анализ и прогнозирование; 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Моделирование производственных и транспортно-технологических процессов;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Сетевые сервисы и обработка информации;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Микропроцессорная техника;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Программирование и основы алгоритмизации;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Объектно-ориентированные технологии разработки программного обеспечения </a:t>
            </a:r>
          </a:p>
          <a:p>
            <a:pPr>
              <a:buFont typeface="Wingdings"/>
              <a:buChar char="§"/>
            </a:pPr>
            <a:r>
              <a:rPr lang="ru-RU" sz="1900" dirty="0">
                <a:latin typeface="Arial"/>
                <a:ea typeface="Arial"/>
                <a:cs typeface="Arial"/>
              </a:rPr>
              <a:t>    и др.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3BA8278-D2E5-4523-9911-CD4FACFFEECE}" type="slidenum">
              <a:rPr lang="ru-RU" altLang="ru-RU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400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587388" y="44450"/>
            <a:ext cx="11604612" cy="678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Направления образовательной работы </a:t>
            </a:r>
          </a:p>
          <a:p>
            <a:pPr eaLnBrk="0" hangingPunct="0">
              <a:defRPr/>
            </a:pPr>
            <a:endParaRPr lang="ru-RU" altLang="ru-RU" sz="2200" dirty="0"/>
          </a:p>
          <a:p>
            <a:pPr eaLnBrk="0" hangingPunct="0">
              <a:spcBef>
                <a:spcPts val="600"/>
              </a:spcBef>
              <a:defRPr/>
            </a:pPr>
            <a:r>
              <a:rPr lang="ru-RU" altLang="ru-RU" sz="2000" dirty="0"/>
              <a:t>Кафедра Информатики </a:t>
            </a:r>
            <a:r>
              <a:rPr lang="ru-RU" altLang="ru-RU" sz="2000" u="sng" dirty="0"/>
              <a:t>является выпускающей</a:t>
            </a:r>
            <a:r>
              <a:rPr lang="ru-RU" altLang="ru-RU" sz="2000" dirty="0"/>
              <a:t> </a:t>
            </a:r>
          </a:p>
          <a:p>
            <a:pPr marL="342900" indent="-34290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/>
              <a:t>Специальность </a:t>
            </a:r>
            <a:r>
              <a:rPr lang="ru-RU" alt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27.05.01 Специальные организационно-технические системы</a:t>
            </a:r>
            <a:r>
              <a:rPr lang="ru-RU" altLang="ru-RU" sz="2000" dirty="0">
                <a:solidFill>
                  <a:srgbClr val="002060"/>
                </a:solidFill>
              </a:rPr>
              <a:t> </a:t>
            </a:r>
            <a:endParaRPr lang="en-US" altLang="ru-RU" sz="2000" dirty="0">
              <a:solidFill>
                <a:srgbClr val="002060"/>
              </a:solidFill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ru-RU" altLang="ru-RU" sz="2000" i="1" dirty="0"/>
              <a:t>Специализация</a:t>
            </a:r>
            <a:r>
              <a:rPr lang="ru-RU" altLang="ru-RU" sz="2000" dirty="0"/>
              <a:t> </a:t>
            </a:r>
            <a:r>
              <a:rPr lang="en-US" altLang="ru-RU" sz="2000" dirty="0"/>
              <a:t>- </a:t>
            </a: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Информационно-аналитическая деятельность в специальных организационно-технических системах</a:t>
            </a:r>
          </a:p>
          <a:p>
            <a:pPr indent="360363" eaLnBrk="0" hangingPunct="0">
              <a:spcBef>
                <a:spcPts val="600"/>
              </a:spcBef>
              <a:defRPr/>
            </a:pPr>
            <a:r>
              <a:rPr lang="ru-RU" altLang="ru-RU" sz="2000" dirty="0"/>
              <a:t>Квалификация – инженер-</a:t>
            </a:r>
            <a:r>
              <a:rPr lang="ru-RU" altLang="ru-RU" sz="2000" dirty="0" err="1"/>
              <a:t>системотехник</a:t>
            </a:r>
            <a:r>
              <a:rPr lang="en-US" altLang="ru-RU" sz="2000" dirty="0"/>
              <a:t>; </a:t>
            </a:r>
            <a:r>
              <a:rPr lang="ru-RU" altLang="ru-RU" sz="2000" dirty="0"/>
              <a:t>форма обучения – очная, 5 лет</a:t>
            </a:r>
          </a:p>
          <a:p>
            <a:pPr marL="342900" indent="-34290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 err="1"/>
              <a:t>Бакалавриат</a:t>
            </a:r>
            <a:r>
              <a:rPr lang="ru-RU" altLang="ru-RU" sz="2000" b="1" dirty="0"/>
              <a:t> </a:t>
            </a:r>
            <a:r>
              <a:rPr lang="ru-RU" alt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02.03.02 Фундаментальная информатики и информационные технологии</a:t>
            </a:r>
            <a:r>
              <a:rPr lang="ru-RU" altLang="ru-RU" sz="2000" dirty="0">
                <a:solidFill>
                  <a:srgbClr val="002060"/>
                </a:solidFill>
              </a:rPr>
              <a:t> </a:t>
            </a:r>
          </a:p>
          <a:p>
            <a:pPr marL="360363" eaLnBrk="0" hangingPunct="0">
              <a:spcBef>
                <a:spcPts val="600"/>
              </a:spcBef>
              <a:defRPr/>
            </a:pPr>
            <a:r>
              <a:rPr lang="ru-RU" altLang="ru-RU" sz="2000" i="1" dirty="0"/>
              <a:t>Профиль</a:t>
            </a:r>
            <a:r>
              <a:rPr lang="ru-RU" altLang="ru-RU" sz="2000" dirty="0"/>
              <a:t> – 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разработки цифровых двойников</a:t>
            </a:r>
            <a:r>
              <a:rPr lang="ru-RU" altLang="ru-RU" sz="2000" b="1" u="sng" dirty="0"/>
              <a:t> </a:t>
            </a:r>
          </a:p>
          <a:p>
            <a:pPr marL="360363" eaLnBrk="0" hangingPunct="0">
              <a:spcBef>
                <a:spcPts val="600"/>
              </a:spcBef>
              <a:defRPr/>
            </a:pPr>
            <a:r>
              <a:rPr lang="ru-RU" altLang="ru-RU" sz="2000" dirty="0"/>
              <a:t>Квалификация – бакалавр; форма обучения – очная, 4 года</a:t>
            </a:r>
          </a:p>
          <a:p>
            <a:pPr indent="360363" eaLnBrk="0" hangingPunct="0">
              <a:spcBef>
                <a:spcPts val="600"/>
              </a:spcBef>
              <a:defRPr/>
            </a:pPr>
            <a:r>
              <a:rPr lang="ru-RU" altLang="ru-RU" sz="2000" b="1" dirty="0"/>
              <a:t>Трек 1: </a:t>
            </a:r>
            <a:r>
              <a:rPr lang="ru-RU" altLang="ru-RU" sz="2000" b="1" i="1" dirty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Компьютерные Симуляторы и Игры</a:t>
            </a:r>
          </a:p>
          <a:p>
            <a:pPr indent="360363" eaLnBrk="0" hangingPunct="0">
              <a:spcBef>
                <a:spcPts val="600"/>
              </a:spcBef>
              <a:defRPr/>
            </a:pPr>
            <a:r>
              <a:rPr lang="ru-RU" altLang="ru-RU" sz="2000" b="1" dirty="0"/>
              <a:t>В преподавании участвуют специалисты уфимских компаний по разработке видеоигр и цифрового контента – Студия «МУХА», </a:t>
            </a:r>
            <a:r>
              <a:rPr lang="ru-RU" altLang="ru-RU" sz="2000" b="1" dirty="0" err="1"/>
              <a:t>АйВиСистемз</a:t>
            </a:r>
            <a:r>
              <a:rPr lang="ru-RU" altLang="ru-RU" sz="2000" b="1" dirty="0"/>
              <a:t> (</a:t>
            </a:r>
            <a:r>
              <a:rPr lang="en-US" altLang="ru-RU" sz="2000" b="1" dirty="0" err="1"/>
              <a:t>FinchXR</a:t>
            </a:r>
            <a:r>
              <a:rPr lang="ru-RU" altLang="ru-RU" sz="2000" b="1" dirty="0"/>
              <a:t>)</a:t>
            </a:r>
            <a:r>
              <a:rPr lang="en-US" altLang="ru-RU" sz="2000" b="1" dirty="0"/>
              <a:t>.</a:t>
            </a:r>
            <a:r>
              <a:rPr lang="ru-RU" altLang="ru-RU" sz="2000" b="1" dirty="0"/>
              <a:t>  </a:t>
            </a:r>
          </a:p>
          <a:p>
            <a:pPr indent="360363" eaLnBrk="0" hangingPunct="0">
              <a:spcBef>
                <a:spcPts val="600"/>
              </a:spcBef>
              <a:defRPr/>
            </a:pPr>
            <a:r>
              <a:rPr lang="ru-RU" altLang="ru-RU" sz="2000" b="1" dirty="0"/>
              <a:t>Трек 2: </a:t>
            </a:r>
            <a:r>
              <a:rPr lang="ru-RU" altLang="ru-RU" sz="2000" b="1" i="1" dirty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Интеллектуальный анализ данных в нефтегазовой отрасли</a:t>
            </a:r>
          </a:p>
          <a:p>
            <a:pPr indent="360363" eaLnBrk="0" hangingPunct="0">
              <a:spcBef>
                <a:spcPts val="600"/>
              </a:spcBef>
              <a:defRPr/>
            </a:pPr>
            <a:r>
              <a:rPr lang="ru-RU" altLang="ru-RU" sz="2000" b="1" dirty="0"/>
              <a:t>В преподавании участвуют специалисты из Высшей школы экономики (ВШЭ) и Уфимского государственного нефтяного технического университета (УГНТУ)</a:t>
            </a:r>
            <a:r>
              <a:rPr lang="en-US" altLang="ru-RU" sz="2000" b="1" dirty="0"/>
              <a:t>.</a:t>
            </a:r>
            <a:endParaRPr lang="ru-RU" altLang="ru-RU" sz="2000" b="1" i="1" dirty="0">
              <a:solidFill>
                <a:srgbClr val="99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360363" eaLnBrk="0" hangingPunct="0">
              <a:spcBef>
                <a:spcPts val="600"/>
              </a:spcBef>
              <a:defRPr/>
            </a:pPr>
            <a:r>
              <a:rPr lang="ru-RU" altLang="ru-RU" sz="2000" dirty="0"/>
              <a:t>Разделение на треки начинается со 2го курса.</a:t>
            </a:r>
            <a:endParaRPr lang="ru-RU" altLang="ru-RU" sz="2000" b="1" dirty="0"/>
          </a:p>
          <a:p>
            <a:pPr indent="360363" eaLnBrk="0" hangingPunct="0">
              <a:spcBef>
                <a:spcPts val="600"/>
              </a:spcBef>
              <a:defRPr/>
            </a:pPr>
            <a:r>
              <a:rPr lang="ru-RU" altLang="ru-RU" sz="2000" dirty="0"/>
              <a:t> </a:t>
            </a:r>
            <a:endParaRPr lang="ru-RU" altLang="ru-RU" dirty="0"/>
          </a:p>
        </p:txBody>
      </p:sp>
      <p:pic>
        <p:nvPicPr>
          <p:cNvPr id="8" name="Picture 3" descr="Каф Инф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208" y="192648"/>
            <a:ext cx="558792" cy="58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18" y="268094"/>
            <a:ext cx="520290" cy="432241"/>
          </a:xfrm>
          <a:prstGeom prst="rect">
            <a:avLst/>
          </a:prstGeom>
        </p:spPr>
      </p:pic>
      <p:pic>
        <p:nvPicPr>
          <p:cNvPr id="10" name="Picture 4" descr="D:\Ярлыки\3D\Done\УГАТУ\Новая папка\power point\2\line.png">
            <a:extLst>
              <a:ext uri="{FF2B5EF4-FFF2-40B4-BE49-F238E27FC236}">
                <a16:creationId xmlns:a16="http://schemas.microsoft.com/office/drawing/2014/main" id="{987106C6-8472-4FDC-8948-9CF30657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06" y="650895"/>
            <a:ext cx="10557592" cy="12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10997498" y="6353175"/>
            <a:ext cx="247650" cy="247650"/>
          </a:xfrm>
          <a:prstGeom prst="ellipse">
            <a:avLst/>
          </a:prstGeom>
          <a:solidFill>
            <a:srgbClr val="007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latin typeface="BwSurco-Medium" pitchFamily="50" charset="-5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41333372"/>
      </p:ext>
    </p:extLst>
  </p:cSld>
  <p:clrMapOvr>
    <a:masterClrMapping/>
  </p:clrMapOvr>
  <p:transition spd="med" advClick="0" advTm="5000"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EBA0AC-548E-4238-AD7D-2C0DCA40327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4838700" y="1663701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КАФЕДРА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3143672" y="2184401"/>
            <a:ext cx="5067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Информатики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799784" y="2941969"/>
            <a:ext cx="9966944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Проводит подготовку специалистов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27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.0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.0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«Специальные организационно-технические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системы»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1817688" y="4116148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Специализация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«Информационно - аналитическая деятельность в специальных организационно-технических системах»</a:t>
            </a:r>
            <a:r>
              <a:rPr kumimoji="0" lang="en-US" altLang="ru-RU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ru-RU" altLang="ru-RU" sz="2400" b="1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429865" y="1158875"/>
            <a:ext cx="10022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Институт Информатики Математики и </a:t>
            </a:r>
            <a:r>
              <a:rPr kumimoji="0" lang="ru-RU" alt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РоботоТехники</a:t>
            </a:r>
            <a:endParaRPr kumimoji="0" lang="ru-RU" altLang="ru-RU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1135094" y="5481639"/>
            <a:ext cx="39247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Форма обучения – очная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Срок обучения – 5 лет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429865" y="2965933"/>
          <a:ext cx="146367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icture" r:id="rId3" imgW="2400480" imgH="1914480" progId="Word.Picture.8">
                  <p:embed/>
                </p:oleObj>
              </mc:Choice>
              <mc:Fallback>
                <p:oleObj name="Picture" r:id="rId3" imgW="2400480" imgH="1914480" progId="Word.Picture.8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65" y="2965933"/>
                        <a:ext cx="1463675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 descr="Каф Инф эмблем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008" y="2290130"/>
            <a:ext cx="558792" cy="58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718" y="2365576"/>
            <a:ext cx="520290" cy="432241"/>
          </a:xfrm>
          <a:prstGeom prst="rect">
            <a:avLst/>
          </a:prstGeom>
        </p:spPr>
      </p:pic>
      <p:pic>
        <p:nvPicPr>
          <p:cNvPr id="16" name="Picture 4" descr="D:\Ярлыки\3D\Done\УГАТУ\Новая папка\power point\3\patter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10008" y="5659837"/>
            <a:ext cx="981992" cy="1177126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11036585" y="6353175"/>
            <a:ext cx="247650" cy="247650"/>
          </a:xfrm>
          <a:prstGeom prst="ellipse">
            <a:avLst/>
          </a:prstGeom>
          <a:solidFill>
            <a:srgbClr val="007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wSurco-Medium" pitchFamily="50" charset="-52"/>
                <a:ea typeface="+mn-ea"/>
                <a:cs typeface="+mn-cs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59840" y="5323177"/>
            <a:ext cx="63287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Вступительные испытания (ЕГЭ)</a:t>
            </a:r>
            <a:r>
              <a:rPr kumimoji="0" lang="ru-RU" sz="28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ru-RU" sz="18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41757" marR="0" lvl="0" indent="-141757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· </a:t>
            </a:r>
            <a:r>
              <a:rPr kumimoji="0" lang="ru-RU" sz="24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математика, русский язык, </a:t>
            </a:r>
            <a:endParaRPr kumimoji="0" lang="ru-RU" sz="18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41757" marR="0" lvl="0" indent="-141757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· </a:t>
            </a:r>
            <a:r>
              <a:rPr kumimoji="0" lang="ru-RU" sz="24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информатика / физика</a:t>
            </a:r>
            <a:endParaRPr kumimoji="0" lang="ru-RU" sz="18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0" y="64350"/>
            <a:ext cx="4194894" cy="10020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/>
          <a:srcRect t="22048"/>
          <a:stretch/>
        </p:blipFill>
        <p:spPr>
          <a:xfrm>
            <a:off x="10339480" y="717862"/>
            <a:ext cx="1818767" cy="13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11061"/>
      </p:ext>
    </p:extLst>
  </p:cSld>
  <p:clrMapOvr>
    <a:masterClrMapping/>
  </p:clrMapOvr>
  <p:transition spd="med" advClick="0" advTm="10266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utoUpdateAnimBg="0"/>
      <p:bldP spid="126980" grpId="0" autoUpdateAnimBg="0"/>
      <p:bldP spid="126981" grpId="0" autoUpdateAnimBg="0"/>
      <p:bldP spid="126982" grpId="0" autoUpdateAnimBg="0"/>
      <p:bldP spid="126984" grpId="0" autoUpdateAnimBg="0"/>
      <p:bldP spid="12698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31B735-6993-4398-9E8F-D2C72584C49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12" y="4886114"/>
            <a:ext cx="1784396" cy="133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094694" y="621927"/>
            <a:ext cx="8534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486000">
            <a:spAutoFit/>
          </a:bodyPr>
          <a:lstStyle/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Организационно-техническая система (ОТС)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—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		человеко-машинная система, сложный комплекс, </a:t>
            </a:r>
            <a:r>
              <a:rPr kumimoji="0" lang="ru-RU" alt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эффективность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которого определяется скоординированным </a:t>
            </a:r>
            <a:r>
              <a:rPr kumimoji="0" lang="ru-RU" alt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взаимодействием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людей</a:t>
            </a:r>
            <a:r>
              <a:rPr kumimoji="0" lang="ru-RU" alt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(организационной компоненты)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и технических объектов </a:t>
            </a:r>
            <a:r>
              <a:rPr kumimoji="0" lang="ru-RU" alt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(технической компоненты)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Примеры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ОТС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– транспортные, энергетические, нефтегазовые, промышленные, авиационно-космические комплексы.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152" name="Picture 13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32" y="2204120"/>
            <a:ext cx="944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 descr="pi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" y="3285208"/>
            <a:ext cx="12954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ener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31" y="3324896"/>
            <a:ext cx="13033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o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55" y="4886114"/>
            <a:ext cx="18288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bus-nefaz-vdl-5299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" y="2235907"/>
            <a:ext cx="1467790" cy="9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66704" y="51184"/>
            <a:ext cx="1449343" cy="776554"/>
            <a:chOff x="166704" y="51184"/>
            <a:chExt cx="1449343" cy="776554"/>
          </a:xfrm>
        </p:grpSpPr>
        <p:pic>
          <p:nvPicPr>
            <p:cNvPr id="15" name="Picture 3" descr="Каф Инф эмблема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10" y="51184"/>
              <a:ext cx="744137" cy="776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04" y="139355"/>
              <a:ext cx="692864" cy="575610"/>
            </a:xfrm>
            <a:prstGeom prst="rect">
              <a:avLst/>
            </a:prstGeom>
          </p:spPr>
        </p:pic>
      </p:grpSp>
      <p:pic>
        <p:nvPicPr>
          <p:cNvPr id="2" name="Рисунок 1" descr="&lt;strong&gt;Team&lt;/strong&gt;:Nottingham/Collaborations - 2019.igem.or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664"/>
            <a:ext cx="3094694" cy="2250687"/>
          </a:xfrm>
          <a:prstGeom prst="rect">
            <a:avLst/>
          </a:prstGeom>
        </p:spPr>
      </p:pic>
      <p:pic>
        <p:nvPicPr>
          <p:cNvPr id="3" name="Рисунок 2" descr="Завершена постройка &lt;strong&gt;самолета&lt;/strong&gt; МС-21, оснащенного российскими двигателями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31" y="1167012"/>
            <a:ext cx="1306750" cy="851368"/>
          </a:xfrm>
          <a:prstGeom prst="rect">
            <a:avLst/>
          </a:prstGeom>
        </p:spPr>
      </p:pic>
      <p:pic>
        <p:nvPicPr>
          <p:cNvPr id="20" name="Picture 68" descr="1462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8" y="1153054"/>
            <a:ext cx="1080303" cy="91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3" descr="083-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4"/>
          <a:stretch>
            <a:fillRect/>
          </a:stretch>
        </p:blipFill>
        <p:spPr bwMode="auto">
          <a:xfrm>
            <a:off x="8865374" y="4886114"/>
            <a:ext cx="1893654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4" descr="0426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09" y="4886114"/>
            <a:ext cx="1659213" cy="131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/>
          <p:cNvSpPr/>
          <p:nvPr/>
        </p:nvSpPr>
        <p:spPr>
          <a:xfrm>
            <a:off x="10997498" y="6353175"/>
            <a:ext cx="247650" cy="247650"/>
          </a:xfrm>
          <a:prstGeom prst="ellipse">
            <a:avLst/>
          </a:prstGeom>
          <a:solidFill>
            <a:srgbClr val="007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latin typeface="BwSurco-Medium" pitchFamily="50" charset="-5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2843740"/>
      </p:ext>
    </p:extLst>
  </p:cSld>
  <p:clrMapOvr>
    <a:masterClrMapping/>
  </p:clrMapOvr>
  <p:transition spd="med" advClick="0" advTm="10328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414DCD6-10D2-4189-BB24-A76D4AF46362}" type="slidenum">
              <a:rPr lang="ru-RU" altLang="ru-RU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400" dirty="0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35360" y="228601"/>
            <a:ext cx="979924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Выпускники по специальности 27.05.01</a:t>
            </a:r>
          </a:p>
          <a:p>
            <a:pPr eaLnBrk="0" hangingPunct="0"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могут работать </a:t>
            </a:r>
            <a:r>
              <a:rPr lang="ru-RU" altLang="ru-RU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системными аналитиками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ru-RU" altLang="ru-RU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системными интеграторами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и системными проектировщиками, </a:t>
            </a:r>
            <a:r>
              <a:rPr lang="en-US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IT</a:t>
            </a:r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специалистами, программистами, специалистами по внедрению </a:t>
            </a:r>
          </a:p>
          <a:p>
            <a:pPr eaLnBrk="0" hangingPunct="0">
              <a:defRPr/>
            </a:pP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в нефтегазовом, энергетическом, телекоммуникационном, транспортном, аэрокосмическом комплексах </a:t>
            </a:r>
          </a:p>
          <a:p>
            <a:pPr eaLnBrk="0" hangingPunct="0">
              <a:defRPr/>
            </a:pP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экономике, банковском деле, бизнесе </a:t>
            </a:r>
          </a:p>
          <a:p>
            <a:pPr eaLnBrk="0" hangingPunct="0"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eaLnBrk="0" hangingPunct="0">
              <a:buFontTx/>
              <a:buChar char="•"/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на промышленных предприятиях</a:t>
            </a:r>
          </a:p>
          <a:p>
            <a:pPr eaLnBrk="0" hangingPunct="0">
              <a:buFontTx/>
              <a:buChar char="•"/>
              <a:defRPr/>
            </a:pP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в органах административного управления </a:t>
            </a:r>
          </a:p>
          <a:p>
            <a:pPr eaLnBrk="0" hangingPunct="0"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eaLnBrk="0" hangingPunct="0">
              <a:buFontTx/>
              <a:buChar char="•"/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в проектных и научно-исследовательских организациях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416480" y="228601"/>
            <a:ext cx="1449343" cy="776554"/>
            <a:chOff x="166704" y="51184"/>
            <a:chExt cx="1449343" cy="776554"/>
          </a:xfrm>
        </p:grpSpPr>
        <p:pic>
          <p:nvPicPr>
            <p:cNvPr id="6" name="Picture 3" descr="Каф Инф эмблема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10" y="51184"/>
              <a:ext cx="744137" cy="776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04" y="139355"/>
              <a:ext cx="692864" cy="575610"/>
            </a:xfrm>
            <a:prstGeom prst="rect">
              <a:avLst/>
            </a:prstGeom>
          </p:spPr>
        </p:pic>
      </p:grpSp>
      <p:pic>
        <p:nvPicPr>
          <p:cNvPr id="8" name="Picture 4" descr="D:\Ярлыки\3D\Done\УГАТУ\Новая папка\power point\3\patter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10008" y="5659837"/>
            <a:ext cx="981992" cy="1177126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10997498" y="6353175"/>
            <a:ext cx="247650" cy="247650"/>
          </a:xfrm>
          <a:prstGeom prst="ellipse">
            <a:avLst/>
          </a:prstGeom>
          <a:solidFill>
            <a:srgbClr val="007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latin typeface="BwSurco-Medium" pitchFamily="50" charset="-52"/>
              </a:rPr>
              <a:t>5</a:t>
            </a:r>
          </a:p>
        </p:txBody>
      </p:sp>
    </p:spTree>
  </p:cSld>
  <p:clrMapOvr>
    <a:masterClrMapping/>
  </p:clrMapOvr>
  <p:transition spd="med" advClick="0" advTm="10109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theme/theme1.xml><?xml version="1.0" encoding="utf-8"?>
<a:theme xmlns:a="http://schemas.openxmlformats.org/drawingml/2006/main" name="Синий обелиск">
  <a:themeElements>
    <a:clrScheme name="Синий обелиск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CBCB"/>
      </a:accent1>
      <a:accent2>
        <a:srgbClr val="EAEAEA"/>
      </a:accent2>
      <a:accent3>
        <a:srgbClr val="FFFFFF"/>
      </a:accent3>
      <a:accent4>
        <a:srgbClr val="000000"/>
      </a:accent4>
      <a:accent5>
        <a:srgbClr val="E2E2E2"/>
      </a:accent5>
      <a:accent6>
        <a:srgbClr val="D4D4D4"/>
      </a:accent6>
      <a:hlink>
        <a:srgbClr val="5F5F5F"/>
      </a:hlink>
      <a:folHlink>
        <a:srgbClr val="969696"/>
      </a:folHlink>
    </a:clrScheme>
    <a:fontScheme name="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Designs\Синий обелиск.pot</Template>
  <TotalTime>13641</TotalTime>
  <Words>1309</Words>
  <Application>Microsoft Office PowerPoint</Application>
  <PresentationFormat>Широкоэкранный</PresentationFormat>
  <Paragraphs>245</Paragraphs>
  <Slides>19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BwSurco-Bold</vt:lpstr>
      <vt:lpstr>BwSurco-Medium</vt:lpstr>
      <vt:lpstr>BwSurco-Regular</vt:lpstr>
      <vt:lpstr>Calibri</vt:lpstr>
      <vt:lpstr>Golos Text DemiBold</vt:lpstr>
      <vt:lpstr>Times New Roman</vt:lpstr>
      <vt:lpstr>Wingdings</vt:lpstr>
      <vt:lpstr>Синий обелиск</vt:lpstr>
      <vt:lpstr>2_Тема Office</vt:lpstr>
      <vt:lpstr>Picture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SMART – производство и SCADA (АСУТП)</vt:lpstr>
      <vt:lpstr>Презентация PowerPoint</vt:lpstr>
      <vt:lpstr>Презентация PowerPoint</vt:lpstr>
      <vt:lpstr>Презентация PowerPoint</vt:lpstr>
      <vt:lpstr>Лаборатория  «Проектирование виртуальных исследовательских комплексов»</vt:lpstr>
      <vt:lpstr>Аппаратное и программное обеспечение 3D / VR / AR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Кафедра Информатики УГАТУ</dc:creator>
  <cp:keywords>Кафедра Информатики УГАТУ</cp:keywords>
  <cp:lastModifiedBy>Karimov</cp:lastModifiedBy>
  <cp:revision>259</cp:revision>
  <dcterms:created xsi:type="dcterms:W3CDTF">2000-03-20T18:29:40Z</dcterms:created>
  <dcterms:modified xsi:type="dcterms:W3CDTF">2024-04-26T12:51:13Z</dcterms:modified>
</cp:coreProperties>
</file>